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732"/>
    <a:srgbClr val="3FB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7725" y="1633212"/>
            <a:ext cx="7620000" cy="1017262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7724" y="2860312"/>
            <a:ext cx="7620001" cy="236483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FBCE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45"/>
            <a:ext cx="4390768" cy="1275906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2086708" y="2731762"/>
            <a:ext cx="82882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2628777" y="209096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44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0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140" y="423949"/>
            <a:ext cx="8684951" cy="824604"/>
          </a:xfrm>
        </p:spPr>
        <p:txBody>
          <a:bodyPr/>
          <a:lstStyle>
            <a:lvl1pPr>
              <a:defRPr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477716" y="1278302"/>
            <a:ext cx="103456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1427284" y="52308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56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477716" y="1278302"/>
            <a:ext cx="103456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1427284" y="52308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505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140" y="407324"/>
            <a:ext cx="9325191" cy="841230"/>
          </a:xfrm>
        </p:spPr>
        <p:txBody>
          <a:bodyPr/>
          <a:lstStyle>
            <a:lvl1pPr>
              <a:defRPr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427284" y="52308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477716" y="1278302"/>
            <a:ext cx="103456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1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141" y="399010"/>
            <a:ext cx="9325190" cy="849543"/>
          </a:xfrm>
        </p:spPr>
        <p:txBody>
          <a:bodyPr/>
          <a:lstStyle>
            <a:lvl1pPr>
              <a:defRPr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BCE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BCE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§"/>
              <a:defRPr/>
            </a:lvl1pPr>
            <a:lvl2pPr marL="800100" indent="-342900"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§"/>
              <a:defRPr/>
            </a:lvl4pPr>
            <a:lvl5pPr marL="2114550" indent="-28575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1427284" y="52308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477716" y="1278302"/>
            <a:ext cx="103456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895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140" y="250032"/>
            <a:ext cx="9325191" cy="998522"/>
          </a:xfrm>
        </p:spPr>
        <p:txBody>
          <a:bodyPr/>
          <a:lstStyle>
            <a:lvl1pPr>
              <a:defRPr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477716" y="1278302"/>
            <a:ext cx="10345615" cy="47261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1427284" y="523081"/>
            <a:ext cx="31750" cy="1052513"/>
          </a:xfrm>
          <a:prstGeom prst="rect">
            <a:avLst/>
          </a:prstGeom>
          <a:gradFill flip="none" rotWithShape="1">
            <a:gsLst>
              <a:gs pos="0">
                <a:srgbClr val="666767">
                  <a:tint val="66000"/>
                  <a:satMod val="160000"/>
                </a:srgbClr>
              </a:gs>
              <a:gs pos="50000">
                <a:srgbClr val="666767">
                  <a:tint val="44500"/>
                  <a:satMod val="160000"/>
                </a:srgbClr>
              </a:gs>
              <a:gs pos="100000">
                <a:srgbClr val="666767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none" anchor="ctr"/>
          <a:lstStyle>
            <a:lvl1pPr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786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1" y="159275"/>
            <a:ext cx="1099957" cy="10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3200"/>
            </a:lvl1pPr>
            <a:lvl2pPr marL="685800" indent="-228600">
              <a:buFont typeface="Wingdings" panose="05000000000000000000" pitchFamily="2" charset="2"/>
              <a:buChar char="§"/>
              <a:defRPr sz="28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§"/>
              <a:defRPr sz="2000"/>
            </a:lvl4pPr>
            <a:lvl5pPr marL="2057400" indent="-228600"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35" y="0"/>
            <a:ext cx="1099957" cy="10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6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EF673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8" y="61304"/>
            <a:ext cx="1099957" cy="10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6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CBBA-6203-475C-846C-63003A592C0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F91E-0193-4D45-91B1-F7026F474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Evaluations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Protocols and Procedures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9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0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Evaluation- Why We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Institutionalized process </a:t>
            </a:r>
            <a:r>
              <a:rPr lang="en-US" dirty="0" smtClean="0"/>
              <a:t>to ensure client feedback</a:t>
            </a:r>
          </a:p>
          <a:p>
            <a:r>
              <a:rPr lang="en-US" dirty="0" smtClean="0"/>
              <a:t>Quality Control and Continuous Improvement</a:t>
            </a:r>
          </a:p>
          <a:p>
            <a:r>
              <a:rPr lang="en-US" dirty="0" smtClean="0"/>
              <a:t>Metrics to Demonstrate Effectiveness, Satisfaction, and Impact </a:t>
            </a:r>
          </a:p>
          <a:p>
            <a:r>
              <a:rPr lang="en-US" dirty="0" smtClean="0"/>
              <a:t>Relationship Management</a:t>
            </a:r>
          </a:p>
          <a:p>
            <a:r>
              <a:rPr lang="en-US" dirty="0" smtClean="0"/>
              <a:t>Business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9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Centralized and Ineffective</a:t>
            </a:r>
          </a:p>
          <a:p>
            <a:r>
              <a:rPr lang="en-US" dirty="0" smtClean="0"/>
              <a:t>Less than 10% Response Rate</a:t>
            </a:r>
          </a:p>
          <a:p>
            <a:r>
              <a:rPr lang="en-US" dirty="0" smtClean="0"/>
              <a:t>No Formal Record of 6 and 12 Month Responses</a:t>
            </a:r>
          </a:p>
        </p:txBody>
      </p:sp>
    </p:spTree>
    <p:extLst>
      <p:ext uri="{BB962C8B-B14F-4D97-AF65-F5344CB8AC3E}">
        <p14:creationId xmlns:p14="http://schemas.microsoft.com/office/powerpoint/2010/main" val="218924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Engages Consultants</a:t>
            </a:r>
          </a:p>
          <a:p>
            <a:r>
              <a:rPr lang="en-US" dirty="0" smtClean="0"/>
              <a:t>More Personal</a:t>
            </a:r>
          </a:p>
          <a:p>
            <a:r>
              <a:rPr lang="en-US" dirty="0" smtClean="0"/>
              <a:t>Better Aligned With ESC’s Commitment to Developing Lasting Client Relationships</a:t>
            </a:r>
          </a:p>
          <a:p>
            <a:r>
              <a:rPr lang="en-US" dirty="0" smtClean="0"/>
              <a:t>Emphasizes what ESC Does Best </a:t>
            </a:r>
          </a:p>
        </p:txBody>
      </p:sp>
    </p:spTree>
    <p:extLst>
      <p:ext uri="{BB962C8B-B14F-4D97-AF65-F5344CB8AC3E}">
        <p14:creationId xmlns:p14="http://schemas.microsoft.com/office/powerpoint/2010/main" val="331901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Project Satisfaction Survey</a:t>
            </a:r>
          </a:p>
          <a:p>
            <a:r>
              <a:rPr lang="en-US" dirty="0" err="1" smtClean="0"/>
              <a:t>DoC</a:t>
            </a:r>
            <a:r>
              <a:rPr lang="en-US" dirty="0" smtClean="0"/>
              <a:t> Client Check Ins</a:t>
            </a:r>
          </a:p>
          <a:p>
            <a:r>
              <a:rPr lang="en-US" dirty="0" smtClean="0"/>
              <a:t>Post Project Satisfaction Survey</a:t>
            </a:r>
          </a:p>
          <a:p>
            <a:r>
              <a:rPr lang="en-US" dirty="0" smtClean="0"/>
              <a:t>Post Project Debrief Interview </a:t>
            </a:r>
          </a:p>
          <a:p>
            <a:r>
              <a:rPr lang="en-US" dirty="0" smtClean="0"/>
              <a:t>6 and 12 Month Follow Up With Project Lead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50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 client of Early Project Evaluation and encourage to complete</a:t>
            </a:r>
          </a:p>
          <a:p>
            <a:r>
              <a:rPr lang="en-US" dirty="0" smtClean="0"/>
              <a:t>Remind client they will receive a Post Project Evaluation and encourage them to complete it</a:t>
            </a:r>
          </a:p>
          <a:p>
            <a:r>
              <a:rPr lang="en-US" dirty="0" smtClean="0"/>
              <a:t>Identify a team member (if not the Lead) to do the 6 and 12 month project follow up calls. Inform </a:t>
            </a:r>
            <a:r>
              <a:rPr lang="en-US" dirty="0" err="1" smtClean="0"/>
              <a:t>DoC.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0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Evaluation Team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PMC </a:t>
            </a:r>
            <a:r>
              <a:rPr lang="en-US" dirty="0" smtClean="0"/>
              <a:t>sends notification </a:t>
            </a:r>
            <a:r>
              <a:rPr lang="en-US" dirty="0" smtClean="0"/>
              <a:t>email</a:t>
            </a:r>
          </a:p>
          <a:p>
            <a:pPr lvl="1"/>
            <a:r>
              <a:rPr lang="en-US" dirty="0"/>
              <a:t>Client name, contact </a:t>
            </a:r>
            <a:r>
              <a:rPr lang="en-US" dirty="0" smtClean="0"/>
              <a:t>information, final report </a:t>
            </a:r>
            <a:endParaRPr lang="en-US" dirty="0" smtClean="0"/>
          </a:p>
          <a:p>
            <a:r>
              <a:rPr lang="en-US" dirty="0" smtClean="0"/>
              <a:t>Schedule Call</a:t>
            </a:r>
          </a:p>
          <a:p>
            <a:r>
              <a:rPr lang="en-US" dirty="0" smtClean="0"/>
              <a:t>Use Interview Template</a:t>
            </a:r>
          </a:p>
          <a:p>
            <a:r>
              <a:rPr lang="en-US" dirty="0" smtClean="0"/>
              <a:t>Type and send responses to PMC (eventually we will have an online form)</a:t>
            </a:r>
          </a:p>
          <a:p>
            <a:r>
              <a:rPr lang="en-US" dirty="0" smtClean="0"/>
              <a:t>Discuss any immediate follow up with </a:t>
            </a:r>
            <a:r>
              <a:rPr lang="en-US" dirty="0" err="1" smtClean="0"/>
              <a:t>DoC</a:t>
            </a:r>
            <a:endParaRPr lang="en-US" dirty="0" smtClean="0"/>
          </a:p>
          <a:p>
            <a:r>
              <a:rPr lang="en-US" dirty="0" smtClean="0"/>
              <a:t>Send appropriate Thank You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018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</a:t>
            </a:r>
            <a:r>
              <a:rPr lang="en-US" dirty="0" smtClean="0"/>
              <a:t>Team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PMC </a:t>
            </a:r>
            <a:r>
              <a:rPr lang="en-US" dirty="0" smtClean="0"/>
              <a:t>sends </a:t>
            </a:r>
            <a:r>
              <a:rPr lang="en-US" dirty="0" smtClean="0"/>
              <a:t>notification email (at 6 and 12 month mark)</a:t>
            </a:r>
          </a:p>
          <a:p>
            <a:r>
              <a:rPr lang="en-US" dirty="0" smtClean="0"/>
              <a:t>Schedule call/meeting with client</a:t>
            </a:r>
          </a:p>
          <a:p>
            <a:r>
              <a:rPr lang="en-US" dirty="0" smtClean="0"/>
              <a:t>Use “Suggested Questions” document to probe project success, client satisfaction, and opportunities for further ESC involvement.</a:t>
            </a:r>
          </a:p>
          <a:p>
            <a:r>
              <a:rPr lang="en-US" dirty="0"/>
              <a:t>Type and send responses to PMC (eventually we will have an online form)</a:t>
            </a:r>
          </a:p>
          <a:p>
            <a:r>
              <a:rPr lang="en-US" dirty="0"/>
              <a:t>Discuss any immediate follow up with </a:t>
            </a:r>
            <a:r>
              <a:rPr lang="en-US" dirty="0" err="1"/>
              <a:t>DoC</a:t>
            </a:r>
            <a:endParaRPr lang="en-US" dirty="0"/>
          </a:p>
          <a:p>
            <a:r>
              <a:rPr lang="en-US" dirty="0"/>
              <a:t>Send appropriate Thank You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421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Results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Client Feedback to Share With Consulting Team</a:t>
            </a:r>
          </a:p>
          <a:p>
            <a:r>
              <a:rPr lang="en-US" dirty="0" smtClean="0"/>
              <a:t>Stronger Client Relationships</a:t>
            </a:r>
          </a:p>
          <a:p>
            <a:r>
              <a:rPr lang="en-US" dirty="0" smtClean="0"/>
              <a:t>Better Quantitative and Qualitative Data to Measure Impact and Satisfaction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9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 Power Point Template" id="{244068F9-D526-4787-9F60-8FED65CD85F5}" vid="{0B4E9087-E2EE-4684-A7BB-B2D8D99AEF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ESC Power Point Template</Template>
  <TotalTime>71</TotalTime>
  <Words>292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Project Evaluations</vt:lpstr>
      <vt:lpstr>Project Evaluation- Why We Do It</vt:lpstr>
      <vt:lpstr>Old Process</vt:lpstr>
      <vt:lpstr>New Process</vt:lpstr>
      <vt:lpstr>Elements  </vt:lpstr>
      <vt:lpstr>Consulting Team</vt:lpstr>
      <vt:lpstr>Project Evaluation Team </vt:lpstr>
      <vt:lpstr>Consultant Team Follow Up</vt:lpstr>
      <vt:lpstr>Expected Results </vt:lpstr>
      <vt:lpstr>Questions?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Evaluations</dc:title>
  <dc:creator>Ulea Lago</dc:creator>
  <cp:lastModifiedBy>Ulea Lago</cp:lastModifiedBy>
  <cp:revision>7</cp:revision>
  <dcterms:created xsi:type="dcterms:W3CDTF">2016-11-22T14:33:45Z</dcterms:created>
  <dcterms:modified xsi:type="dcterms:W3CDTF">2017-03-16T18:43:35Z</dcterms:modified>
</cp:coreProperties>
</file>