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6.xml" ContentType="application/vnd.openxmlformats-officedocument.themeOverrid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7.xml" ContentType="application/vnd.openxmlformats-officedocument.themeOverride+xml"/>
  <Override PartName="/ppt/notesSlides/notesSlide20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8.xml" ContentType="application/vnd.openxmlformats-officedocument.themeOverride+xml"/>
  <Override PartName="/ppt/notesSlides/notesSlide21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2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49"/>
  </p:notesMasterIdLst>
  <p:handoutMasterIdLst>
    <p:handoutMasterId r:id="rId50"/>
  </p:handoutMasterIdLst>
  <p:sldIdLst>
    <p:sldId id="265" r:id="rId5"/>
    <p:sldId id="354" r:id="rId6"/>
    <p:sldId id="283" r:id="rId7"/>
    <p:sldId id="372" r:id="rId8"/>
    <p:sldId id="348" r:id="rId9"/>
    <p:sldId id="306" r:id="rId10"/>
    <p:sldId id="359" r:id="rId11"/>
    <p:sldId id="324" r:id="rId12"/>
    <p:sldId id="360" r:id="rId13"/>
    <p:sldId id="274" r:id="rId14"/>
    <p:sldId id="291" r:id="rId15"/>
    <p:sldId id="342" r:id="rId16"/>
    <p:sldId id="369" r:id="rId17"/>
    <p:sldId id="293" r:id="rId18"/>
    <p:sldId id="367" r:id="rId19"/>
    <p:sldId id="368" r:id="rId20"/>
    <p:sldId id="361" r:id="rId21"/>
    <p:sldId id="343" r:id="rId22"/>
    <p:sldId id="295" r:id="rId23"/>
    <p:sldId id="339" r:id="rId24"/>
    <p:sldId id="278" r:id="rId25"/>
    <p:sldId id="296" r:id="rId26"/>
    <p:sldId id="326" r:id="rId27"/>
    <p:sldId id="327" r:id="rId28"/>
    <p:sldId id="373" r:id="rId29"/>
    <p:sldId id="362" r:id="rId30"/>
    <p:sldId id="270" r:id="rId31"/>
    <p:sldId id="337" r:id="rId32"/>
    <p:sldId id="341" r:id="rId33"/>
    <p:sldId id="363" r:id="rId34"/>
    <p:sldId id="294" r:id="rId35"/>
    <p:sldId id="374" r:id="rId36"/>
    <p:sldId id="320" r:id="rId37"/>
    <p:sldId id="335" r:id="rId38"/>
    <p:sldId id="345" r:id="rId39"/>
    <p:sldId id="340" r:id="rId40"/>
    <p:sldId id="364" r:id="rId41"/>
    <p:sldId id="336" r:id="rId42"/>
    <p:sldId id="377" r:id="rId43"/>
    <p:sldId id="365" r:id="rId44"/>
    <p:sldId id="378" r:id="rId45"/>
    <p:sldId id="297" r:id="rId46"/>
    <p:sldId id="333" r:id="rId47"/>
    <p:sldId id="318" r:id="rId48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4F81BD"/>
    <a:srgbClr val="DC9E9C"/>
    <a:srgbClr val="C0504D"/>
    <a:srgbClr val="D0D3E3"/>
    <a:srgbClr val="E9EAF1"/>
    <a:srgbClr val="C00000"/>
    <a:srgbClr val="6E8CB8"/>
    <a:srgbClr val="2C4D75"/>
    <a:srgbClr val="73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8" autoAdjust="0"/>
    <p:restoredTop sz="71692" autoAdjust="0"/>
  </p:normalViewPr>
  <p:slideViewPr>
    <p:cSldViewPr snapToGrid="0" showGuides="1">
      <p:cViewPr varScale="1">
        <p:scale>
          <a:sx n="54" d="100"/>
          <a:sy n="54" d="100"/>
        </p:scale>
        <p:origin x="174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9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117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N:\-%20COLLABORATIONS%20&amp;%20PARTNERSHIPS\ESC-US%20Affiliate%20Network\2018%20Conference\2018%20Survey\Working%20Copy%20of%202018%20ESC-US%20Affiliate%20Survey%20Raw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4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6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7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indows\Documents\501\2018%20Affiliate%20Survey\Analysis\Working%20Copy%20of%202018&#160;ESC-US%20Affiliate%20Survey%20Raw%20Data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indows\Documents\501\2018%20Affiliate%20Survey\Analysis\Working%20Copy%20of%202018&#160;ESC-US%20Affiliate%20Survey%20Raw%20Data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N:\-%20COLLABORATIONS%20&amp;%20PARTNERSHIPS\ESC-US%20Affiliate%20Network\2018%20Conference\2018%20Survey\Working%20Copy%20of%202018%20ESC-US%20Affiliate%20Survey%20Raw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Chart%20in%20Microsoft%20PowerPoint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N:\-%20COLLABORATIONS%20&amp;%20PARTNERSHIPS\ESC-US%20Affiliate%20Network\2018%20Conference\2018%20Survey\Working%20Copy%20of%202018%20ESC-US%20Affiliate%20Survey%20Raw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1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2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N:\-%20COLLABORATIONS%20&amp;%20PARTNERSHIPS\ESC-US%20Affiliate%20Network\2018%20Conference\2018%20Survey\Working%20Copy%20of%202018%20ESC-US%20Affiliate%20Survey%20Raw%20Data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112963758930602"/>
          <c:y val="3.0021121158862553E-2"/>
          <c:w val="0.8458829021987464"/>
          <c:h val="0.93395353345050236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0.67625215805849881"/>
                  <c:y val="-1.1951787715753528E-2"/>
                </c:manualLayout>
              </c:layout>
              <c:tx>
                <c:rich>
                  <a:bodyPr/>
                  <a:lstStyle/>
                  <a:p>
                    <a:fld id="{4EB0C5EE-0DE3-4BEC-BCE5-07476AA0F8BE}" type="CELLRANGE">
                      <a:rPr lang="en-US" dirty="0">
                        <a:solidFill>
                          <a:srgbClr val="CC3399"/>
                        </a:solidFill>
                      </a:rPr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323091825836405E-2"/>
                      <c:h val="8.76805572677917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06EA-4CCE-84C7-77EFE600E466}"/>
                </c:ext>
              </c:extLst>
            </c:dLbl>
            <c:dLbl>
              <c:idx val="1"/>
              <c:layout>
                <c:manualLayout>
                  <c:x val="0.57059104596743537"/>
                  <c:y val="-0.3197071746722466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 rtl="0">
                      <a:defRPr lang="en-US" sz="1600" b="1" i="0" u="none" strike="noStrike" kern="1200" baseline="0">
                        <a:solidFill>
                          <a:srgbClr val="CC3399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8607807-6A92-49F5-A8CB-89C321B543A1}" type="CELLRANGE">
                      <a:rPr lang="en-US" dirty="0">
                        <a:solidFill>
                          <a:srgbClr val="CC3399"/>
                        </a:solidFill>
                      </a:rPr>
                      <a:pPr algn="ctr" rtl="0">
                        <a:defRPr>
                          <a:solidFill>
                            <a:srgbClr val="CC3399"/>
                          </a:solidFill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rgbClr val="CC339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06EA-4CCE-84C7-77EFE600E466}"/>
                </c:ext>
              </c:extLst>
            </c:dLbl>
            <c:dLbl>
              <c:idx val="2"/>
              <c:layout>
                <c:manualLayout>
                  <c:x val="0.52063480703662834"/>
                  <c:y val="-0.4511755455655069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 rtl="0">
                      <a:defRPr lang="en-US" sz="1600" b="1" i="0" u="none" strike="noStrike" kern="1200" baseline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A229285-B4AB-4287-BE9D-4286562DE36A}" type="CELLRANGE">
                      <a:rPr lang="en-US"/>
                      <a:pPr algn="ctr" rtl="0">
                        <a:defRPr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rgbClr val="1F497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06EA-4CCE-84C7-77EFE600E466}"/>
                </c:ext>
              </c:extLst>
            </c:dLbl>
            <c:dLbl>
              <c:idx val="3"/>
              <c:layout>
                <c:manualLayout>
                  <c:x val="0.46942008479417563"/>
                  <c:y val="-0.4481876280452055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 rtl="0">
                      <a:defRPr lang="en-US" sz="1600" b="1" i="0" u="none" strike="noStrike" kern="1200" baseline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17542E3-33CB-49D0-99E8-42D5A1123496}" type="CELLRANGE">
                      <a:rPr lang="en-US" dirty="0"/>
                      <a:pPr algn="ctr" rtl="0">
                        <a:defRPr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rgbClr val="1F497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06EA-4CCE-84C7-77EFE600E466}"/>
                </c:ext>
              </c:extLst>
            </c:dLbl>
            <c:dLbl>
              <c:idx val="4"/>
              <c:layout>
                <c:manualLayout>
                  <c:x val="0.38690586297291529"/>
                  <c:y val="0.2360226630014878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 rtl="0">
                      <a:defRPr lang="en-US" sz="1600" b="1" i="0" u="none" strike="noStrike" kern="1200" baseline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044D854-19E3-463F-9076-F62971133F15}" type="CELLRANGE">
                      <a:rPr lang="en-US"/>
                      <a:pPr algn="ctr" rtl="0">
                        <a:defRPr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rgbClr val="1F497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06EA-4CCE-84C7-77EFE600E466}"/>
                </c:ext>
              </c:extLst>
            </c:dLbl>
            <c:dLbl>
              <c:idx val="5"/>
              <c:layout>
                <c:manualLayout>
                  <c:x val="0.3215624827660532"/>
                  <c:y val="-8.067377304813699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 rtl="0">
                      <a:defRPr lang="en-US" sz="1600" b="1" i="0" u="none" strike="noStrike" kern="1200" baseline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9C03B99-EF5B-4CE6-9EE1-CA2EBDC36896}" type="CELLRANGE">
                      <a:rPr lang="en-US" dirty="0"/>
                      <a:pPr algn="ctr" rtl="0">
                        <a:defRPr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rgbClr val="1F497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06EA-4CCE-84C7-77EFE600E466}"/>
                </c:ext>
              </c:extLst>
            </c:dLbl>
            <c:dLbl>
              <c:idx val="6"/>
              <c:layout>
                <c:manualLayout>
                  <c:x val="0.221397668349612"/>
                  <c:y val="-0.1434200409744658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 rtl="0">
                      <a:defRPr lang="en-US" sz="1600" b="1" i="0" u="none" strike="noStrike" kern="1200" baseline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798A783-100F-43EC-9C3E-03FBD5AE93C9}" type="CELLRANGE">
                      <a:rPr lang="en-US"/>
                      <a:pPr algn="ctr" rtl="0">
                        <a:defRPr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rgbClr val="1F497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06EA-4CCE-84C7-77EFE600E466}"/>
                </c:ext>
              </c:extLst>
            </c:dLbl>
            <c:dLbl>
              <c:idx val="7"/>
              <c:layout>
                <c:manualLayout>
                  <c:x val="0.17762733755465923"/>
                  <c:y val="-0.17628713369778085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 rtl="0">
                      <a:defRPr lang="en-US" sz="1600" b="1" i="0" u="none" strike="noStrike" kern="1200" baseline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ADBEF46-612D-4B4F-B90F-C3A80836D85F}" type="CELLRANGE">
                      <a:rPr lang="en-US"/>
                      <a:pPr algn="ctr" rtl="0">
                        <a:defRPr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rgbClr val="1F497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06EA-4CCE-84C7-77EFE600E466}"/>
                </c:ext>
              </c:extLst>
            </c:dLbl>
            <c:dLbl>
              <c:idx val="8"/>
              <c:layout>
                <c:manualLayout>
                  <c:x val="7.3399037382772328E-2"/>
                  <c:y val="-0.1852508862586850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 rtl="0">
                      <a:defRPr lang="en-US" sz="1600" b="1" i="0" u="none" strike="noStrike" kern="1200" baseline="0">
                        <a:solidFill>
                          <a:srgbClr val="CC3399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E57337A-DD31-462F-9F75-50A8B5A687BD}" type="CELLRANGE">
                      <a:rPr lang="en-US" smtClean="0">
                        <a:solidFill>
                          <a:srgbClr val="CC3399"/>
                        </a:solidFill>
                      </a:rPr>
                      <a:pPr algn="ctr" rtl="0">
                        <a:defRPr>
                          <a:solidFill>
                            <a:srgbClr val="CC3399"/>
                          </a:solidFill>
                        </a:defRPr>
                      </a:pPr>
                      <a:t>[CELLRANGE]</a:t>
                    </a:fld>
                    <a:r>
                      <a:rPr lang="en-US" dirty="0">
                        <a:solidFill>
                          <a:srgbClr val="CC3399"/>
                        </a:solidFill>
                      </a:rPr>
                      <a:t>*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rgbClr val="CC339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06EA-4CCE-84C7-77EFE600E466}"/>
                </c:ext>
              </c:extLst>
            </c:dLbl>
            <c:dLbl>
              <c:idx val="9"/>
              <c:layout>
                <c:manualLayout>
                  <c:x val="4.4347496988926913E-2"/>
                  <c:y val="-0.21513006146169877"/>
                </c:manualLayout>
              </c:layout>
              <c:tx>
                <c:rich>
                  <a:bodyPr/>
                  <a:lstStyle/>
                  <a:p>
                    <a:fld id="{39C769AC-47DD-48E1-8BED-3FA603DB0A39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06EA-4CCE-84C7-77EFE600E4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600" b="1" i="0" u="none" strike="noStrike" kern="1200" baseline="0">
                    <a:solidFill>
                      <a:srgbClr val="1F497D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Finances!$F$19:$F$28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Finances!$G$19:$G$28</c:f>
              <c:numCache>
                <c:formatCode>"$"#,##0</c:formatCode>
                <c:ptCount val="10"/>
                <c:pt idx="0">
                  <c:v>3301614</c:v>
                </c:pt>
                <c:pt idx="1">
                  <c:v>1842649</c:v>
                </c:pt>
                <c:pt idx="2">
                  <c:v>1013558</c:v>
                </c:pt>
                <c:pt idx="3">
                  <c:v>670686</c:v>
                </c:pt>
                <c:pt idx="4">
                  <c:v>383799</c:v>
                </c:pt>
                <c:pt idx="5">
                  <c:v>212650</c:v>
                </c:pt>
                <c:pt idx="6">
                  <c:v>148361</c:v>
                </c:pt>
                <c:pt idx="7">
                  <c:v>98513</c:v>
                </c:pt>
                <c:pt idx="8">
                  <c:v>55228</c:v>
                </c:pt>
                <c:pt idx="9">
                  <c:v>2783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Finances!$H$19:$H$30</c15:f>
                <c15:dlblRangeCache>
                  <c:ptCount val="12"/>
                  <c:pt idx="0">
                    <c:v>Seattle</c:v>
                  </c:pt>
                  <c:pt idx="1">
                    <c:v>Ft. Lauderdale</c:v>
                  </c:pt>
                  <c:pt idx="2">
                    <c:v>Los Angeles</c:v>
                  </c:pt>
                  <c:pt idx="3">
                    <c:v>Boston</c:v>
                  </c:pt>
                  <c:pt idx="4">
                    <c:v>New York</c:v>
                  </c:pt>
                  <c:pt idx="5">
                    <c:v>Durham</c:v>
                  </c:pt>
                  <c:pt idx="6">
                    <c:v>Oklahoma</c:v>
                  </c:pt>
                  <c:pt idx="7">
                    <c:v>Houston</c:v>
                  </c:pt>
                  <c:pt idx="8">
                    <c:v>New Hampshire</c:v>
                  </c:pt>
                  <c:pt idx="9">
                    <c:v>Albany</c:v>
                  </c:pt>
                  <c:pt idx="10">
                    <c:v>Stuart</c:v>
                  </c:pt>
                  <c:pt idx="11">
                    <c:v>Cincinnati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C-7AE0-4DEE-A355-8B65E3A820F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77403280"/>
        <c:axId val="409008120"/>
      </c:scatterChart>
      <c:valAx>
        <c:axId val="2774032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09008120"/>
        <c:crosses val="autoZero"/>
        <c:crossBetween val="midCat"/>
      </c:valAx>
      <c:valAx>
        <c:axId val="409008120"/>
        <c:scaling>
          <c:orientation val="minMax"/>
          <c:max val="400000"/>
        </c:scaling>
        <c:delete val="0"/>
        <c:axPos val="l"/>
        <c:majorGridlines>
          <c:spPr>
            <a:ln w="9525" cap="flat" cmpd="sng" algn="ctr">
              <a:solidFill>
                <a:srgbClr val="D0D3E3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800" b="1" i="0" u="none" strike="noStrike" kern="1200" baseline="0">
                    <a:solidFill>
                      <a:srgbClr val="1F497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Total Expenses</a:t>
                </a:r>
              </a:p>
            </c:rich>
          </c:tx>
          <c:layout>
            <c:manualLayout>
              <c:xMode val="edge"/>
              <c:yMode val="edge"/>
              <c:x val="8.7981850628041872E-3"/>
              <c:y val="0.287544712891711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800" b="1" i="0" u="none" strike="noStrike" kern="1200" baseline="0">
                  <a:solidFill>
                    <a:srgbClr val="1F497D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4032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 rtl="0">
        <a:defRPr lang="en-US" sz="1600" b="1" i="0" u="none" strike="noStrike" kern="1200" baseline="0">
          <a:solidFill>
            <a:srgbClr val="1F497D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279386554755513E-2"/>
          <c:y val="3.4579550329761413E-2"/>
          <c:w val="0.93977386873221347"/>
          <c:h val="0.7469655133410804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Finances!$C$156</c:f>
              <c:strCache>
                <c:ptCount val="1"/>
                <c:pt idx="0">
                  <c:v>Program service expenses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Finances!$D$155:$M$155</c:f>
              <c:strCache>
                <c:ptCount val="10"/>
                <c:pt idx="0">
                  <c:v>Albany
($2,783)</c:v>
                </c:pt>
                <c:pt idx="1">
                  <c:v>Boston
($670,686)</c:v>
                </c:pt>
                <c:pt idx="2">
                  <c:v>Durham
($212,650)</c:v>
                </c:pt>
                <c:pt idx="3">
                  <c:v>Ft. Lauderdale
($1,842,649)</c:v>
                </c:pt>
                <c:pt idx="4">
                  <c:v>Houston
($98,513)</c:v>
                </c:pt>
                <c:pt idx="5">
                  <c:v>Los Angeles
($1,013,558)</c:v>
                </c:pt>
                <c:pt idx="6">
                  <c:v>New Hampshire
($55,228)</c:v>
                </c:pt>
                <c:pt idx="7">
                  <c:v>New York
($383,799)</c:v>
                </c:pt>
                <c:pt idx="8">
                  <c:v>Oklahoma
($148,361)</c:v>
                </c:pt>
                <c:pt idx="9">
                  <c:v>Seattle
($3,301614)</c:v>
                </c:pt>
              </c:strCache>
            </c:strRef>
          </c:cat>
          <c:val>
            <c:numRef>
              <c:f>Finances!$D$156:$M$156</c:f>
              <c:numCache>
                <c:formatCode>General</c:formatCode>
                <c:ptCount val="10"/>
                <c:pt idx="0">
                  <c:v>0</c:v>
                </c:pt>
                <c:pt idx="1">
                  <c:v>0.6995002132145296</c:v>
                </c:pt>
                <c:pt idx="2">
                  <c:v>0.85551845755936984</c:v>
                </c:pt>
                <c:pt idx="3">
                  <c:v>0.86652097062435651</c:v>
                </c:pt>
                <c:pt idx="4">
                  <c:v>0.7699998984905545</c:v>
                </c:pt>
                <c:pt idx="5">
                  <c:v>0.71716961436839333</c:v>
                </c:pt>
                <c:pt idx="6">
                  <c:v>1</c:v>
                </c:pt>
                <c:pt idx="7">
                  <c:v>0.7532588672716708</c:v>
                </c:pt>
                <c:pt idx="8">
                  <c:v>0.85000101104737769</c:v>
                </c:pt>
                <c:pt idx="9">
                  <c:v>0.92000003634585992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97-49A8-ADBE-E4A411ABEA74}"/>
            </c:ext>
          </c:extLst>
        </c:ser>
        <c:ser>
          <c:idx val="1"/>
          <c:order val="1"/>
          <c:tx>
            <c:strRef>
              <c:f>Finances!$C$157</c:f>
              <c:strCache>
                <c:ptCount val="1"/>
                <c:pt idx="0">
                  <c:v>Management and general expenses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Finances!$D$155:$M$155</c:f>
              <c:strCache>
                <c:ptCount val="10"/>
                <c:pt idx="0">
                  <c:v>Albany
($2,783)</c:v>
                </c:pt>
                <c:pt idx="1">
                  <c:v>Boston
($670,686)</c:v>
                </c:pt>
                <c:pt idx="2">
                  <c:v>Durham
($212,650)</c:v>
                </c:pt>
                <c:pt idx="3">
                  <c:v>Ft. Lauderdale
($1,842,649)</c:v>
                </c:pt>
                <c:pt idx="4">
                  <c:v>Houston
($98,513)</c:v>
                </c:pt>
                <c:pt idx="5">
                  <c:v>Los Angeles
($1,013,558)</c:v>
                </c:pt>
                <c:pt idx="6">
                  <c:v>New Hampshire
($55,228)</c:v>
                </c:pt>
                <c:pt idx="7">
                  <c:v>New York
($383,799)</c:v>
                </c:pt>
                <c:pt idx="8">
                  <c:v>Oklahoma
($148,361)</c:v>
                </c:pt>
                <c:pt idx="9">
                  <c:v>Seattle
($3,301614)</c:v>
                </c:pt>
              </c:strCache>
            </c:strRef>
          </c:cat>
          <c:val>
            <c:numRef>
              <c:f>Finances!$D$157:$M$157</c:f>
              <c:numCache>
                <c:formatCode>General</c:formatCode>
                <c:ptCount val="10"/>
                <c:pt idx="0">
                  <c:v>1</c:v>
                </c:pt>
                <c:pt idx="1">
                  <c:v>0.19664492773071154</c:v>
                </c:pt>
                <c:pt idx="2">
                  <c:v>8.9198213026099218E-2</c:v>
                </c:pt>
                <c:pt idx="3">
                  <c:v>0.10049119501326623</c:v>
                </c:pt>
                <c:pt idx="4">
                  <c:v>0.12000446641559998</c:v>
                </c:pt>
                <c:pt idx="5">
                  <c:v>0.16285402512732375</c:v>
                </c:pt>
                <c:pt idx="6">
                  <c:v>0</c:v>
                </c:pt>
                <c:pt idx="7">
                  <c:v>0.1758733086850148</c:v>
                </c:pt>
                <c:pt idx="8">
                  <c:v>7.4999494476311157E-2</c:v>
                </c:pt>
                <c:pt idx="9">
                  <c:v>7.0000006057643324E-2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97-49A8-ADBE-E4A411ABEA74}"/>
            </c:ext>
          </c:extLst>
        </c:ser>
        <c:ser>
          <c:idx val="2"/>
          <c:order val="2"/>
          <c:tx>
            <c:strRef>
              <c:f>Finances!$C$158</c:f>
              <c:strCache>
                <c:ptCount val="1"/>
                <c:pt idx="0">
                  <c:v>Fundraising expenses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Finances!$D$155:$M$155</c:f>
              <c:strCache>
                <c:ptCount val="10"/>
                <c:pt idx="0">
                  <c:v>Albany
($2,783)</c:v>
                </c:pt>
                <c:pt idx="1">
                  <c:v>Boston
($670,686)</c:v>
                </c:pt>
                <c:pt idx="2">
                  <c:v>Durham
($212,650)</c:v>
                </c:pt>
                <c:pt idx="3">
                  <c:v>Ft. Lauderdale
($1,842,649)</c:v>
                </c:pt>
                <c:pt idx="4">
                  <c:v>Houston
($98,513)</c:v>
                </c:pt>
                <c:pt idx="5">
                  <c:v>Los Angeles
($1,013,558)</c:v>
                </c:pt>
                <c:pt idx="6">
                  <c:v>New Hampshire
($55,228)</c:v>
                </c:pt>
                <c:pt idx="7">
                  <c:v>New York
($383,799)</c:v>
                </c:pt>
                <c:pt idx="8">
                  <c:v>Oklahoma
($148,361)</c:v>
                </c:pt>
                <c:pt idx="9">
                  <c:v>Seattle
($3,301614)</c:v>
                </c:pt>
              </c:strCache>
            </c:strRef>
          </c:cat>
          <c:val>
            <c:numRef>
              <c:f>Finances!$D$158:$M$158</c:f>
              <c:numCache>
                <c:formatCode>General</c:formatCode>
                <c:ptCount val="10"/>
                <c:pt idx="0">
                  <c:v>0</c:v>
                </c:pt>
                <c:pt idx="1">
                  <c:v>0.10385485905475886</c:v>
                </c:pt>
                <c:pt idx="2">
                  <c:v>5.5283329414530923E-2</c:v>
                </c:pt>
                <c:pt idx="3">
                  <c:v>3.2987834362377205E-2</c:v>
                </c:pt>
                <c:pt idx="4">
                  <c:v>0.10999563509384548</c:v>
                </c:pt>
                <c:pt idx="5">
                  <c:v>0.11997636050428293</c:v>
                </c:pt>
                <c:pt idx="6">
                  <c:v>0</c:v>
                </c:pt>
                <c:pt idx="7">
                  <c:v>7.0867824043314334E-2</c:v>
                </c:pt>
                <c:pt idx="8">
                  <c:v>7.4999494476311157E-2</c:v>
                </c:pt>
                <c:pt idx="9">
                  <c:v>9.9999575964967429E-3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97-49A8-ADBE-E4A411ABEA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0453912"/>
        <c:axId val="410455480"/>
      </c:barChart>
      <c:catAx>
        <c:axId val="410453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455480"/>
        <c:crosses val="autoZero"/>
        <c:auto val="1"/>
        <c:lblAlgn val="ctr"/>
        <c:lblOffset val="100"/>
        <c:noMultiLvlLbl val="0"/>
      </c:catAx>
      <c:valAx>
        <c:axId val="410455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453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057262107132113"/>
          <c:y val="0.92706549533470084"/>
          <c:w val="0.57885475785735774"/>
          <c:h val="5.64232396272094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43429307209393"/>
          <c:y val="3.3763660745285029E-2"/>
          <c:w val="0.86356570692790602"/>
          <c:h val="0.847887655286674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Albany</c:v>
                </c:pt>
                <c:pt idx="1">
                  <c:v>Boston</c:v>
                </c:pt>
                <c:pt idx="2">
                  <c:v>Houston</c:v>
                </c:pt>
                <c:pt idx="3">
                  <c:v>Los Angeles</c:v>
                </c:pt>
                <c:pt idx="4">
                  <c:v>New York</c:v>
                </c:pt>
                <c:pt idx="5">
                  <c:v>Oklahoma</c:v>
                </c:pt>
                <c:pt idx="6">
                  <c:v>Seattle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10000</c:v>
                </c:pt>
                <c:pt idx="1">
                  <c:v>2401595</c:v>
                </c:pt>
                <c:pt idx="2">
                  <c:v>855456</c:v>
                </c:pt>
                <c:pt idx="3">
                  <c:v>2330550</c:v>
                </c:pt>
                <c:pt idx="4">
                  <c:v>950000</c:v>
                </c:pt>
                <c:pt idx="5">
                  <c:v>75000</c:v>
                </c:pt>
                <c:pt idx="6">
                  <c:v>1628046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7E-489F-921A-0F942BB0BF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0451952"/>
        <c:axId val="410457832"/>
      </c:barChart>
      <c:catAx>
        <c:axId val="41045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457832"/>
        <c:crosses val="autoZero"/>
        <c:auto val="1"/>
        <c:lblAlgn val="ctr"/>
        <c:lblOffset val="100"/>
        <c:tickLblSkip val="1"/>
        <c:noMultiLvlLbl val="0"/>
      </c:catAx>
      <c:valAx>
        <c:axId val="410457832"/>
        <c:scaling>
          <c:orientation val="minMax"/>
          <c:max val="25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451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965975778353855E-2"/>
          <c:y val="3.2594531178744751E-2"/>
          <c:w val="0.94016483307346288"/>
          <c:h val="0.7233621210600468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Projects!$C$50</c:f>
              <c:strCache>
                <c:ptCount val="1"/>
                <c:pt idx="0">
                  <c:v>Coaching Projects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  <a:effectLst/>
          </c:spPr>
          <c:invertIfNegative val="0"/>
          <c:cat>
            <c:strRef>
              <c:f>Projects!$D$49:$P$49</c:f>
              <c:strCache>
                <c:ptCount val="13"/>
                <c:pt idx="0">
                  <c:v>Albany
(6)</c:v>
                </c:pt>
                <c:pt idx="1">
                  <c:v>Boston
(86)</c:v>
                </c:pt>
                <c:pt idx="2">
                  <c:v>Cincinnnati
(73)</c:v>
                </c:pt>
                <c:pt idx="3">
                  <c:v>Durham
(76)</c:v>
                </c:pt>
                <c:pt idx="4">
                  <c:v>Ft. Lauderdale
(10)</c:v>
                </c:pt>
                <c:pt idx="5">
                  <c:v>Houston
(163)</c:v>
                </c:pt>
                <c:pt idx="6">
                  <c:v>Los Angeles
(161)</c:v>
                </c:pt>
                <c:pt idx="7">
                  <c:v>New Hampshire
(14)</c:v>
                </c:pt>
                <c:pt idx="8">
                  <c:v>New York
(20)</c:v>
                </c:pt>
                <c:pt idx="9">
                  <c:v>Oklahoma
(15)</c:v>
                </c:pt>
                <c:pt idx="10">
                  <c:v>Pittsburgh
(12)</c:v>
                </c:pt>
                <c:pt idx="11">
                  <c:v>Seattle
(1200)</c:v>
                </c:pt>
                <c:pt idx="12">
                  <c:v>Treasure Coast
(4)</c:v>
                </c:pt>
              </c:strCache>
            </c:strRef>
          </c:cat>
          <c:val>
            <c:numRef>
              <c:f>Projects!$D$50:$P$50</c:f>
              <c:numCache>
                <c:formatCode>General</c:formatCode>
                <c:ptCount val="13"/>
                <c:pt idx="0">
                  <c:v>0</c:v>
                </c:pt>
                <c:pt idx="1">
                  <c:v>9.3023255813953487E-2</c:v>
                </c:pt>
                <c:pt idx="2">
                  <c:v>0.17808219178082191</c:v>
                </c:pt>
                <c:pt idx="3">
                  <c:v>0.14473684210526316</c:v>
                </c:pt>
                <c:pt idx="4">
                  <c:v>0</c:v>
                </c:pt>
                <c:pt idx="5">
                  <c:v>6.1349693251533744E-3</c:v>
                </c:pt>
                <c:pt idx="6">
                  <c:v>0.24223602484472051</c:v>
                </c:pt>
                <c:pt idx="7">
                  <c:v>0</c:v>
                </c:pt>
                <c:pt idx="8">
                  <c:v>0.3</c:v>
                </c:pt>
                <c:pt idx="9">
                  <c:v>0.26666666666666666</c:v>
                </c:pt>
                <c:pt idx="10">
                  <c:v>0</c:v>
                </c:pt>
                <c:pt idx="11">
                  <c:v>0</c:v>
                </c:pt>
                <c:pt idx="1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59-4FF6-861F-66B9E4DAF8B1}"/>
            </c:ext>
          </c:extLst>
        </c:ser>
        <c:ser>
          <c:idx val="1"/>
          <c:order val="1"/>
          <c:tx>
            <c:strRef>
              <c:f>Projects!$C$51</c:f>
              <c:strCache>
                <c:ptCount val="1"/>
                <c:pt idx="0">
                  <c:v>Consulting Projects (all types)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  <a:effectLst/>
          </c:spPr>
          <c:invertIfNegative val="0"/>
          <c:cat>
            <c:strRef>
              <c:f>Projects!$D$49:$P$49</c:f>
              <c:strCache>
                <c:ptCount val="13"/>
                <c:pt idx="0">
                  <c:v>Albany
(6)</c:v>
                </c:pt>
                <c:pt idx="1">
                  <c:v>Boston
(86)</c:v>
                </c:pt>
                <c:pt idx="2">
                  <c:v>Cincinnnati
(73)</c:v>
                </c:pt>
                <c:pt idx="3">
                  <c:v>Durham
(76)</c:v>
                </c:pt>
                <c:pt idx="4">
                  <c:v>Ft. Lauderdale
(10)</c:v>
                </c:pt>
                <c:pt idx="5">
                  <c:v>Houston
(163)</c:v>
                </c:pt>
                <c:pt idx="6">
                  <c:v>Los Angeles
(161)</c:v>
                </c:pt>
                <c:pt idx="7">
                  <c:v>New Hampshire
(14)</c:v>
                </c:pt>
                <c:pt idx="8">
                  <c:v>New York
(20)</c:v>
                </c:pt>
                <c:pt idx="9">
                  <c:v>Oklahoma
(15)</c:v>
                </c:pt>
                <c:pt idx="10">
                  <c:v>Pittsburgh
(12)</c:v>
                </c:pt>
                <c:pt idx="11">
                  <c:v>Seattle
(1200)</c:v>
                </c:pt>
                <c:pt idx="12">
                  <c:v>Treasure Coast
(4)</c:v>
                </c:pt>
              </c:strCache>
            </c:strRef>
          </c:cat>
          <c:val>
            <c:numRef>
              <c:f>Projects!$D$51:$P$51</c:f>
              <c:numCache>
                <c:formatCode>General</c:formatCode>
                <c:ptCount val="13"/>
                <c:pt idx="0">
                  <c:v>1</c:v>
                </c:pt>
                <c:pt idx="1">
                  <c:v>0.52325581395348841</c:v>
                </c:pt>
                <c:pt idx="2">
                  <c:v>0.58904109589041098</c:v>
                </c:pt>
                <c:pt idx="3">
                  <c:v>0.65789473684210531</c:v>
                </c:pt>
                <c:pt idx="4">
                  <c:v>1</c:v>
                </c:pt>
                <c:pt idx="5">
                  <c:v>0.61963190184049077</c:v>
                </c:pt>
                <c:pt idx="6">
                  <c:v>0.25465838509316768</c:v>
                </c:pt>
                <c:pt idx="7">
                  <c:v>0.9285714285714286</c:v>
                </c:pt>
                <c:pt idx="8">
                  <c:v>0.7</c:v>
                </c:pt>
                <c:pt idx="9">
                  <c:v>0.73333333333333328</c:v>
                </c:pt>
                <c:pt idx="10">
                  <c:v>0.75</c:v>
                </c:pt>
                <c:pt idx="11">
                  <c:v>0.11</c:v>
                </c:pt>
                <c:pt idx="1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59-4FF6-861F-66B9E4DAF8B1}"/>
            </c:ext>
          </c:extLst>
        </c:ser>
        <c:ser>
          <c:idx val="2"/>
          <c:order val="2"/>
          <c:tx>
            <c:strRef>
              <c:f>Projects!$C$52</c:f>
              <c:strCache>
                <c:ptCount val="1"/>
                <c:pt idx="0">
                  <c:v>Interim Placements/Fellowships</c:v>
                </c:pt>
              </c:strCache>
            </c:strRef>
          </c:tx>
          <c:spPr>
            <a:solidFill>
              <a:srgbClr val="9BBB59"/>
            </a:solidFill>
            <a:ln>
              <a:noFill/>
            </a:ln>
            <a:effectLst/>
          </c:spPr>
          <c:invertIfNegative val="0"/>
          <c:cat>
            <c:strRef>
              <c:f>Projects!$D$49:$P$49</c:f>
              <c:strCache>
                <c:ptCount val="13"/>
                <c:pt idx="0">
                  <c:v>Albany
(6)</c:v>
                </c:pt>
                <c:pt idx="1">
                  <c:v>Boston
(86)</c:v>
                </c:pt>
                <c:pt idx="2">
                  <c:v>Cincinnnati
(73)</c:v>
                </c:pt>
                <c:pt idx="3">
                  <c:v>Durham
(76)</c:v>
                </c:pt>
                <c:pt idx="4">
                  <c:v>Ft. Lauderdale
(10)</c:v>
                </c:pt>
                <c:pt idx="5">
                  <c:v>Houston
(163)</c:v>
                </c:pt>
                <c:pt idx="6">
                  <c:v>Los Angeles
(161)</c:v>
                </c:pt>
                <c:pt idx="7">
                  <c:v>New Hampshire
(14)</c:v>
                </c:pt>
                <c:pt idx="8">
                  <c:v>New York
(20)</c:v>
                </c:pt>
                <c:pt idx="9">
                  <c:v>Oklahoma
(15)</c:v>
                </c:pt>
                <c:pt idx="10">
                  <c:v>Pittsburgh
(12)</c:v>
                </c:pt>
                <c:pt idx="11">
                  <c:v>Seattle
(1200)</c:v>
                </c:pt>
                <c:pt idx="12">
                  <c:v>Treasure Coast
(4)</c:v>
                </c:pt>
              </c:strCache>
            </c:strRef>
          </c:cat>
          <c:val>
            <c:numRef>
              <c:f>Projects!$D$52:$P$52</c:f>
              <c:numCache>
                <c:formatCode>General</c:formatCode>
                <c:ptCount val="13"/>
                <c:pt idx="0">
                  <c:v>0</c:v>
                </c:pt>
                <c:pt idx="1">
                  <c:v>0.19767441860465115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59-4FF6-861F-66B9E4DAF8B1}"/>
            </c:ext>
          </c:extLst>
        </c:ser>
        <c:ser>
          <c:idx val="3"/>
          <c:order val="3"/>
          <c:tx>
            <c:strRef>
              <c:f>Projects!$C$53</c:f>
              <c:strCache>
                <c:ptCount val="1"/>
                <c:pt idx="0">
                  <c:v>Long-term Trainings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8064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E8B-4BBA-B538-A33289A7319C}"/>
              </c:ext>
            </c:extLst>
          </c:dPt>
          <c:cat>
            <c:strRef>
              <c:f>Projects!$D$49:$P$49</c:f>
              <c:strCache>
                <c:ptCount val="13"/>
                <c:pt idx="0">
                  <c:v>Albany
(6)</c:v>
                </c:pt>
                <c:pt idx="1">
                  <c:v>Boston
(86)</c:v>
                </c:pt>
                <c:pt idx="2">
                  <c:v>Cincinnnati
(73)</c:v>
                </c:pt>
                <c:pt idx="3">
                  <c:v>Durham
(76)</c:v>
                </c:pt>
                <c:pt idx="4">
                  <c:v>Ft. Lauderdale
(10)</c:v>
                </c:pt>
                <c:pt idx="5">
                  <c:v>Houston
(163)</c:v>
                </c:pt>
                <c:pt idx="6">
                  <c:v>Los Angeles
(161)</c:v>
                </c:pt>
                <c:pt idx="7">
                  <c:v>New Hampshire
(14)</c:v>
                </c:pt>
                <c:pt idx="8">
                  <c:v>New York
(20)</c:v>
                </c:pt>
                <c:pt idx="9">
                  <c:v>Oklahoma
(15)</c:v>
                </c:pt>
                <c:pt idx="10">
                  <c:v>Pittsburgh
(12)</c:v>
                </c:pt>
                <c:pt idx="11">
                  <c:v>Seattle
(1200)</c:v>
                </c:pt>
                <c:pt idx="12">
                  <c:v>Treasure Coast
(4)</c:v>
                </c:pt>
              </c:strCache>
            </c:strRef>
          </c:cat>
          <c:val>
            <c:numRef>
              <c:f>Projects!$D$53:$P$53</c:f>
              <c:numCache>
                <c:formatCode>General</c:formatCode>
                <c:ptCount val="13"/>
                <c:pt idx="0">
                  <c:v>0</c:v>
                </c:pt>
                <c:pt idx="1">
                  <c:v>3.4883720930232558E-2</c:v>
                </c:pt>
                <c:pt idx="2">
                  <c:v>4.1095890410958902E-2</c:v>
                </c:pt>
                <c:pt idx="3">
                  <c:v>2.6315789473684209E-2</c:v>
                </c:pt>
                <c:pt idx="4">
                  <c:v>0</c:v>
                </c:pt>
                <c:pt idx="5">
                  <c:v>0</c:v>
                </c:pt>
                <c:pt idx="6">
                  <c:v>0.47204968944099379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59-4FF6-861F-66B9E4DAF8B1}"/>
            </c:ext>
          </c:extLst>
        </c:ser>
        <c:ser>
          <c:idx val="4"/>
          <c:order val="4"/>
          <c:tx>
            <c:strRef>
              <c:f>Projects!$C$54</c:f>
              <c:strCache>
                <c:ptCount val="1"/>
                <c:pt idx="0">
                  <c:v>Workshops/Seminars</c:v>
                </c:pt>
              </c:strCache>
            </c:strRef>
          </c:tx>
          <c:spPr>
            <a:solidFill>
              <a:srgbClr val="4BACC6"/>
            </a:solidFill>
            <a:ln>
              <a:noFill/>
            </a:ln>
            <a:effectLst/>
          </c:spPr>
          <c:invertIfNegative val="0"/>
          <c:cat>
            <c:strRef>
              <c:f>Projects!$D$49:$P$49</c:f>
              <c:strCache>
                <c:ptCount val="13"/>
                <c:pt idx="0">
                  <c:v>Albany
(6)</c:v>
                </c:pt>
                <c:pt idx="1">
                  <c:v>Boston
(86)</c:v>
                </c:pt>
                <c:pt idx="2">
                  <c:v>Cincinnnati
(73)</c:v>
                </c:pt>
                <c:pt idx="3">
                  <c:v>Durham
(76)</c:v>
                </c:pt>
                <c:pt idx="4">
                  <c:v>Ft. Lauderdale
(10)</c:v>
                </c:pt>
                <c:pt idx="5">
                  <c:v>Houston
(163)</c:v>
                </c:pt>
                <c:pt idx="6">
                  <c:v>Los Angeles
(161)</c:v>
                </c:pt>
                <c:pt idx="7">
                  <c:v>New Hampshire
(14)</c:v>
                </c:pt>
                <c:pt idx="8">
                  <c:v>New York
(20)</c:v>
                </c:pt>
                <c:pt idx="9">
                  <c:v>Oklahoma
(15)</c:v>
                </c:pt>
                <c:pt idx="10">
                  <c:v>Pittsburgh
(12)</c:v>
                </c:pt>
                <c:pt idx="11">
                  <c:v>Seattle
(1200)</c:v>
                </c:pt>
                <c:pt idx="12">
                  <c:v>Treasure Coast
(4)</c:v>
                </c:pt>
              </c:strCache>
            </c:strRef>
          </c:cat>
          <c:val>
            <c:numRef>
              <c:f>Projects!$D$54:$P$54</c:f>
              <c:numCache>
                <c:formatCode>General</c:formatCode>
                <c:ptCount val="13"/>
                <c:pt idx="0">
                  <c:v>0</c:v>
                </c:pt>
                <c:pt idx="1">
                  <c:v>6.9767441860465115E-2</c:v>
                </c:pt>
                <c:pt idx="2">
                  <c:v>0.1095890410958904</c:v>
                </c:pt>
                <c:pt idx="3">
                  <c:v>0</c:v>
                </c:pt>
                <c:pt idx="4">
                  <c:v>0</c:v>
                </c:pt>
                <c:pt idx="5">
                  <c:v>0.37423312883435583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0.16666666666666666</c:v>
                </c:pt>
                <c:pt idx="11">
                  <c:v>1.2500000000000001E-2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59-4FF6-861F-66B9E4DAF8B1}"/>
            </c:ext>
          </c:extLst>
        </c:ser>
        <c:ser>
          <c:idx val="5"/>
          <c:order val="5"/>
          <c:tx>
            <c:strRef>
              <c:f>Projects!$C$55</c:f>
              <c:strCache>
                <c:ptCount val="1"/>
                <c:pt idx="0">
                  <c:v>Meeting/Retreat Facilitations</c:v>
                </c:pt>
              </c:strCache>
            </c:strRef>
          </c:tx>
          <c:spPr>
            <a:solidFill>
              <a:srgbClr val="F79646"/>
            </a:solidFill>
            <a:ln>
              <a:noFill/>
            </a:ln>
            <a:effectLst/>
          </c:spPr>
          <c:invertIfNegative val="0"/>
          <c:cat>
            <c:strRef>
              <c:f>Projects!$D$49:$P$49</c:f>
              <c:strCache>
                <c:ptCount val="13"/>
                <c:pt idx="0">
                  <c:v>Albany
(6)</c:v>
                </c:pt>
                <c:pt idx="1">
                  <c:v>Boston
(86)</c:v>
                </c:pt>
                <c:pt idx="2">
                  <c:v>Cincinnnati
(73)</c:v>
                </c:pt>
                <c:pt idx="3">
                  <c:v>Durham
(76)</c:v>
                </c:pt>
                <c:pt idx="4">
                  <c:v>Ft. Lauderdale
(10)</c:v>
                </c:pt>
                <c:pt idx="5">
                  <c:v>Houston
(163)</c:v>
                </c:pt>
                <c:pt idx="6">
                  <c:v>Los Angeles
(161)</c:v>
                </c:pt>
                <c:pt idx="7">
                  <c:v>New Hampshire
(14)</c:v>
                </c:pt>
                <c:pt idx="8">
                  <c:v>New York
(20)</c:v>
                </c:pt>
                <c:pt idx="9">
                  <c:v>Oklahoma
(15)</c:v>
                </c:pt>
                <c:pt idx="10">
                  <c:v>Pittsburgh
(12)</c:v>
                </c:pt>
                <c:pt idx="11">
                  <c:v>Seattle
(1200)</c:v>
                </c:pt>
                <c:pt idx="12">
                  <c:v>Treasure Coast
(4)</c:v>
                </c:pt>
              </c:strCache>
            </c:strRef>
          </c:cat>
          <c:val>
            <c:numRef>
              <c:f>Projects!$D$55:$P$55</c:f>
              <c:numCache>
                <c:formatCode>General</c:formatCode>
                <c:ptCount val="13"/>
                <c:pt idx="0">
                  <c:v>0</c:v>
                </c:pt>
                <c:pt idx="1">
                  <c:v>3.4883720930232558E-2</c:v>
                </c:pt>
                <c:pt idx="2">
                  <c:v>6.8493150684931503E-2</c:v>
                </c:pt>
                <c:pt idx="3">
                  <c:v>0.17105263157894737</c:v>
                </c:pt>
                <c:pt idx="4">
                  <c:v>0</c:v>
                </c:pt>
                <c:pt idx="5">
                  <c:v>0</c:v>
                </c:pt>
                <c:pt idx="6">
                  <c:v>3.1055900621118012E-2</c:v>
                </c:pt>
                <c:pt idx="7">
                  <c:v>7.1428571428571425E-2</c:v>
                </c:pt>
                <c:pt idx="8">
                  <c:v>0</c:v>
                </c:pt>
                <c:pt idx="9">
                  <c:v>0</c:v>
                </c:pt>
                <c:pt idx="10">
                  <c:v>8.3333333333333329E-2</c:v>
                </c:pt>
                <c:pt idx="11">
                  <c:v>0</c:v>
                </c:pt>
                <c:pt idx="1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59-4FF6-861F-66B9E4DAF8B1}"/>
            </c:ext>
          </c:extLst>
        </c:ser>
        <c:ser>
          <c:idx val="6"/>
          <c:order val="6"/>
          <c:tx>
            <c:strRef>
              <c:f>Projects!$C$56</c:f>
              <c:strCache>
                <c:ptCount val="1"/>
                <c:pt idx="0">
                  <c:v>Other*</c:v>
                </c:pt>
              </c:strCache>
            </c:strRef>
          </c:tx>
          <c:spPr>
            <a:solidFill>
              <a:srgbClr val="2C4D75"/>
            </a:solidFill>
            <a:ln>
              <a:noFill/>
            </a:ln>
            <a:effectLst/>
          </c:spPr>
          <c:invertIfNegative val="0"/>
          <c:cat>
            <c:strRef>
              <c:f>Projects!$D$49:$P$49</c:f>
              <c:strCache>
                <c:ptCount val="13"/>
                <c:pt idx="0">
                  <c:v>Albany
(6)</c:v>
                </c:pt>
                <c:pt idx="1">
                  <c:v>Boston
(86)</c:v>
                </c:pt>
                <c:pt idx="2">
                  <c:v>Cincinnnati
(73)</c:v>
                </c:pt>
                <c:pt idx="3">
                  <c:v>Durham
(76)</c:v>
                </c:pt>
                <c:pt idx="4">
                  <c:v>Ft. Lauderdale
(10)</c:v>
                </c:pt>
                <c:pt idx="5">
                  <c:v>Houston
(163)</c:v>
                </c:pt>
                <c:pt idx="6">
                  <c:v>Los Angeles
(161)</c:v>
                </c:pt>
                <c:pt idx="7">
                  <c:v>New Hampshire
(14)</c:v>
                </c:pt>
                <c:pt idx="8">
                  <c:v>New York
(20)</c:v>
                </c:pt>
                <c:pt idx="9">
                  <c:v>Oklahoma
(15)</c:v>
                </c:pt>
                <c:pt idx="10">
                  <c:v>Pittsburgh
(12)</c:v>
                </c:pt>
                <c:pt idx="11">
                  <c:v>Seattle
(1200)</c:v>
                </c:pt>
                <c:pt idx="12">
                  <c:v>Treasure Coast
(4)</c:v>
                </c:pt>
              </c:strCache>
            </c:strRef>
          </c:cat>
          <c:val>
            <c:numRef>
              <c:f>Projects!$D$56:$P$56</c:f>
              <c:numCache>
                <c:formatCode>General</c:formatCode>
                <c:ptCount val="13"/>
                <c:pt idx="0">
                  <c:v>0</c:v>
                </c:pt>
                <c:pt idx="1">
                  <c:v>4.6511627906976744E-2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0.89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359-4FF6-861F-66B9E4DAF8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0452736"/>
        <c:axId val="410453128"/>
      </c:barChart>
      <c:catAx>
        <c:axId val="41045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453128"/>
        <c:crosses val="autoZero"/>
        <c:auto val="1"/>
        <c:lblAlgn val="ctr"/>
        <c:lblOffset val="100"/>
        <c:noMultiLvlLbl val="0"/>
      </c:catAx>
      <c:valAx>
        <c:axId val="410453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452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0050460629969431E-2"/>
          <c:y val="0.88994827038334723"/>
          <c:w val="0.90687451316775036"/>
          <c:h val="0.109317119870599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758209775565137E-2"/>
          <c:y val="3.4072016010329921E-2"/>
          <c:w val="0.93917656060117838"/>
          <c:h val="0.7518629596559364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Projects!$G$91</c:f>
              <c:strCache>
                <c:ptCount val="1"/>
                <c:pt idx="0">
                  <c:v>Executive Search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Projects!$H$90:$T$90</c:f>
              <c:strCache>
                <c:ptCount val="13"/>
                <c:pt idx="0">
                  <c:v>Albany</c:v>
                </c:pt>
                <c:pt idx="1">
                  <c:v>Boston</c:v>
                </c:pt>
                <c:pt idx="2">
                  <c:v>Cincinnnati</c:v>
                </c:pt>
                <c:pt idx="3">
                  <c:v>Durham</c:v>
                </c:pt>
                <c:pt idx="4">
                  <c:v>Ft. Lauderdale</c:v>
                </c:pt>
                <c:pt idx="5">
                  <c:v>Houston</c:v>
                </c:pt>
                <c:pt idx="6">
                  <c:v>Los Angeles</c:v>
                </c:pt>
                <c:pt idx="7">
                  <c:v>New Hampshire</c:v>
                </c:pt>
                <c:pt idx="8">
                  <c:v>New York</c:v>
                </c:pt>
                <c:pt idx="9">
                  <c:v>Oklahoma</c:v>
                </c:pt>
                <c:pt idx="10">
                  <c:v>Pittsburgh</c:v>
                </c:pt>
                <c:pt idx="11">
                  <c:v>Seattle</c:v>
                </c:pt>
                <c:pt idx="12">
                  <c:v>Treasure Coast</c:v>
                </c:pt>
              </c:strCache>
            </c:strRef>
          </c:cat>
          <c:val>
            <c:numRef>
              <c:f>Projects!$H$91:$T$91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14.3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A3-402C-8389-91D7FE591656}"/>
            </c:ext>
          </c:extLst>
        </c:ser>
        <c:ser>
          <c:idx val="1"/>
          <c:order val="1"/>
          <c:tx>
            <c:strRef>
              <c:f>Projects!$G$92</c:f>
              <c:strCache>
                <c:ptCount val="1"/>
                <c:pt idx="0">
                  <c:v>Financial Services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Projects!$H$90:$T$90</c:f>
              <c:strCache>
                <c:ptCount val="13"/>
                <c:pt idx="0">
                  <c:v>Albany</c:v>
                </c:pt>
                <c:pt idx="1">
                  <c:v>Boston</c:v>
                </c:pt>
                <c:pt idx="2">
                  <c:v>Cincinnnati</c:v>
                </c:pt>
                <c:pt idx="3">
                  <c:v>Durham</c:v>
                </c:pt>
                <c:pt idx="4">
                  <c:v>Ft. Lauderdale</c:v>
                </c:pt>
                <c:pt idx="5">
                  <c:v>Houston</c:v>
                </c:pt>
                <c:pt idx="6">
                  <c:v>Los Angeles</c:v>
                </c:pt>
                <c:pt idx="7">
                  <c:v>New Hampshire</c:v>
                </c:pt>
                <c:pt idx="8">
                  <c:v>New York</c:v>
                </c:pt>
                <c:pt idx="9">
                  <c:v>Oklahoma</c:v>
                </c:pt>
                <c:pt idx="10">
                  <c:v>Pittsburgh</c:v>
                </c:pt>
                <c:pt idx="11">
                  <c:v>Seattle</c:v>
                </c:pt>
                <c:pt idx="12">
                  <c:v>Treasure Coast</c:v>
                </c:pt>
              </c:strCache>
            </c:strRef>
          </c:cat>
          <c:val>
            <c:numRef>
              <c:f>Projects!$H$92:$T$92</c:f>
              <c:numCache>
                <c:formatCode>General</c:formatCode>
                <c:ptCount val="13"/>
                <c:pt idx="0">
                  <c:v>0</c:v>
                </c:pt>
                <c:pt idx="1">
                  <c:v>4</c:v>
                </c:pt>
                <c:pt idx="2">
                  <c:v>5</c:v>
                </c:pt>
                <c:pt idx="3">
                  <c:v>0</c:v>
                </c:pt>
                <c:pt idx="4">
                  <c:v>25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7.1</c:v>
                </c:pt>
                <c:pt idx="9">
                  <c:v>0</c:v>
                </c:pt>
                <c:pt idx="10">
                  <c:v>0</c:v>
                </c:pt>
                <c:pt idx="11">
                  <c:v>18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A3-402C-8389-91D7FE591656}"/>
            </c:ext>
          </c:extLst>
        </c:ser>
        <c:ser>
          <c:idx val="2"/>
          <c:order val="2"/>
          <c:tx>
            <c:strRef>
              <c:f>Projects!$G$93</c:f>
              <c:strCache>
                <c:ptCount val="1"/>
                <c:pt idx="0">
                  <c:v>Governance/Board Development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Projects!$H$90:$T$90</c:f>
              <c:strCache>
                <c:ptCount val="13"/>
                <c:pt idx="0">
                  <c:v>Albany</c:v>
                </c:pt>
                <c:pt idx="1">
                  <c:v>Boston</c:v>
                </c:pt>
                <c:pt idx="2">
                  <c:v>Cincinnnati</c:v>
                </c:pt>
                <c:pt idx="3">
                  <c:v>Durham</c:v>
                </c:pt>
                <c:pt idx="4">
                  <c:v>Ft. Lauderdale</c:v>
                </c:pt>
                <c:pt idx="5">
                  <c:v>Houston</c:v>
                </c:pt>
                <c:pt idx="6">
                  <c:v>Los Angeles</c:v>
                </c:pt>
                <c:pt idx="7">
                  <c:v>New Hampshire</c:v>
                </c:pt>
                <c:pt idx="8">
                  <c:v>New York</c:v>
                </c:pt>
                <c:pt idx="9">
                  <c:v>Oklahoma</c:v>
                </c:pt>
                <c:pt idx="10">
                  <c:v>Pittsburgh</c:v>
                </c:pt>
                <c:pt idx="11">
                  <c:v>Seattle</c:v>
                </c:pt>
                <c:pt idx="12">
                  <c:v>Treasure Coast</c:v>
                </c:pt>
              </c:strCache>
            </c:strRef>
          </c:cat>
          <c:val>
            <c:numRef>
              <c:f>Projects!$H$93:$T$93</c:f>
              <c:numCache>
                <c:formatCode>General</c:formatCode>
                <c:ptCount val="13"/>
                <c:pt idx="0">
                  <c:v>4</c:v>
                </c:pt>
                <c:pt idx="1">
                  <c:v>11</c:v>
                </c:pt>
                <c:pt idx="2">
                  <c:v>10</c:v>
                </c:pt>
                <c:pt idx="3">
                  <c:v>16</c:v>
                </c:pt>
                <c:pt idx="4">
                  <c:v>25</c:v>
                </c:pt>
                <c:pt idx="5">
                  <c:v>7</c:v>
                </c:pt>
                <c:pt idx="6">
                  <c:v>17</c:v>
                </c:pt>
                <c:pt idx="7">
                  <c:v>7</c:v>
                </c:pt>
                <c:pt idx="8">
                  <c:v>0</c:v>
                </c:pt>
                <c:pt idx="9">
                  <c:v>0</c:v>
                </c:pt>
                <c:pt idx="10">
                  <c:v>23</c:v>
                </c:pt>
                <c:pt idx="1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A3-402C-8389-91D7FE591656}"/>
            </c:ext>
          </c:extLst>
        </c:ser>
        <c:ser>
          <c:idx val="3"/>
          <c:order val="3"/>
          <c:tx>
            <c:strRef>
              <c:f>Projects!$G$94</c:f>
              <c:strCache>
                <c:ptCount val="1"/>
                <c:pt idx="0">
                  <c:v>Human Resources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Projects!$H$90:$T$90</c:f>
              <c:strCache>
                <c:ptCount val="13"/>
                <c:pt idx="0">
                  <c:v>Albany</c:v>
                </c:pt>
                <c:pt idx="1">
                  <c:v>Boston</c:v>
                </c:pt>
                <c:pt idx="2">
                  <c:v>Cincinnnati</c:v>
                </c:pt>
                <c:pt idx="3">
                  <c:v>Durham</c:v>
                </c:pt>
                <c:pt idx="4">
                  <c:v>Ft. Lauderdale</c:v>
                </c:pt>
                <c:pt idx="5">
                  <c:v>Houston</c:v>
                </c:pt>
                <c:pt idx="6">
                  <c:v>Los Angeles</c:v>
                </c:pt>
                <c:pt idx="7">
                  <c:v>New Hampshire</c:v>
                </c:pt>
                <c:pt idx="8">
                  <c:v>New York</c:v>
                </c:pt>
                <c:pt idx="9">
                  <c:v>Oklahoma</c:v>
                </c:pt>
                <c:pt idx="10">
                  <c:v>Pittsburgh</c:v>
                </c:pt>
                <c:pt idx="11">
                  <c:v>Seattle</c:v>
                </c:pt>
                <c:pt idx="12">
                  <c:v>Treasure Coast</c:v>
                </c:pt>
              </c:strCache>
            </c:strRef>
          </c:cat>
          <c:val>
            <c:numRef>
              <c:f>Projects!$H$94:$T$94</c:f>
              <c:numCache>
                <c:formatCode>General</c:formatCode>
                <c:ptCount val="13"/>
                <c:pt idx="0">
                  <c:v>0</c:v>
                </c:pt>
                <c:pt idx="1">
                  <c:v>2</c:v>
                </c:pt>
                <c:pt idx="2">
                  <c:v>6</c:v>
                </c:pt>
                <c:pt idx="3">
                  <c:v>4</c:v>
                </c:pt>
                <c:pt idx="4">
                  <c:v>10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66</c:v>
                </c:pt>
                <c:pt idx="11">
                  <c:v>10</c:v>
                </c:pt>
                <c:pt idx="1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A3-402C-8389-91D7FE591656}"/>
            </c:ext>
          </c:extLst>
        </c:ser>
        <c:ser>
          <c:idx val="4"/>
          <c:order val="4"/>
          <c:tx>
            <c:strRef>
              <c:f>Projects!$G$95</c:f>
              <c:strCache>
                <c:ptCount val="1"/>
                <c:pt idx="0">
                  <c:v>IT/Technology Infrasturcture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Projects!$H$90:$T$90</c:f>
              <c:strCache>
                <c:ptCount val="13"/>
                <c:pt idx="0">
                  <c:v>Albany</c:v>
                </c:pt>
                <c:pt idx="1">
                  <c:v>Boston</c:v>
                </c:pt>
                <c:pt idx="2">
                  <c:v>Cincinnnati</c:v>
                </c:pt>
                <c:pt idx="3">
                  <c:v>Durham</c:v>
                </c:pt>
                <c:pt idx="4">
                  <c:v>Ft. Lauderdale</c:v>
                </c:pt>
                <c:pt idx="5">
                  <c:v>Houston</c:v>
                </c:pt>
                <c:pt idx="6">
                  <c:v>Los Angeles</c:v>
                </c:pt>
                <c:pt idx="7">
                  <c:v>New Hampshire</c:v>
                </c:pt>
                <c:pt idx="8">
                  <c:v>New York</c:v>
                </c:pt>
                <c:pt idx="9">
                  <c:v>Oklahoma</c:v>
                </c:pt>
                <c:pt idx="10">
                  <c:v>Pittsburgh</c:v>
                </c:pt>
                <c:pt idx="11">
                  <c:v>Seattle</c:v>
                </c:pt>
                <c:pt idx="12">
                  <c:v>Treasure Coast</c:v>
                </c:pt>
              </c:strCache>
            </c:strRef>
          </c:cat>
          <c:val>
            <c:numRef>
              <c:f>Projects!$H$95:$T$95</c:f>
              <c:numCache>
                <c:formatCode>General</c:formatCode>
                <c:ptCount val="13"/>
                <c:pt idx="0">
                  <c:v>2</c:v>
                </c:pt>
                <c:pt idx="1">
                  <c:v>4</c:v>
                </c:pt>
                <c:pt idx="2">
                  <c:v>1</c:v>
                </c:pt>
                <c:pt idx="3">
                  <c:v>0</c:v>
                </c:pt>
                <c:pt idx="4">
                  <c:v>10</c:v>
                </c:pt>
                <c:pt idx="5">
                  <c:v>63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10</c:v>
                </c:pt>
                <c:pt idx="10">
                  <c:v>0</c:v>
                </c:pt>
                <c:pt idx="11">
                  <c:v>25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A3-402C-8389-91D7FE591656}"/>
            </c:ext>
          </c:extLst>
        </c:ser>
        <c:ser>
          <c:idx val="5"/>
          <c:order val="5"/>
          <c:tx>
            <c:strRef>
              <c:f>Projects!$G$96</c:f>
              <c:strCache>
                <c:ptCount val="1"/>
                <c:pt idx="0">
                  <c:v>Marketing/ Communications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Projects!$H$90:$T$90</c:f>
              <c:strCache>
                <c:ptCount val="13"/>
                <c:pt idx="0">
                  <c:v>Albany</c:v>
                </c:pt>
                <c:pt idx="1">
                  <c:v>Boston</c:v>
                </c:pt>
                <c:pt idx="2">
                  <c:v>Cincinnnati</c:v>
                </c:pt>
                <c:pt idx="3">
                  <c:v>Durham</c:v>
                </c:pt>
                <c:pt idx="4">
                  <c:v>Ft. Lauderdale</c:v>
                </c:pt>
                <c:pt idx="5">
                  <c:v>Houston</c:v>
                </c:pt>
                <c:pt idx="6">
                  <c:v>Los Angeles</c:v>
                </c:pt>
                <c:pt idx="7">
                  <c:v>New Hampshire</c:v>
                </c:pt>
                <c:pt idx="8">
                  <c:v>New York</c:v>
                </c:pt>
                <c:pt idx="9">
                  <c:v>Oklahoma</c:v>
                </c:pt>
                <c:pt idx="10">
                  <c:v>Pittsburgh</c:v>
                </c:pt>
                <c:pt idx="11">
                  <c:v>Seattle</c:v>
                </c:pt>
                <c:pt idx="12">
                  <c:v>Treasure Coast</c:v>
                </c:pt>
              </c:strCache>
            </c:strRef>
          </c:cat>
          <c:val>
            <c:numRef>
              <c:f>Projects!$H$96:$T$96</c:f>
              <c:numCache>
                <c:formatCode>General</c:formatCode>
                <c:ptCount val="13"/>
                <c:pt idx="0">
                  <c:v>0</c:v>
                </c:pt>
                <c:pt idx="1">
                  <c:v>9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14</c:v>
                </c:pt>
                <c:pt idx="8">
                  <c:v>7.1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DA3-402C-8389-91D7FE591656}"/>
            </c:ext>
          </c:extLst>
        </c:ser>
        <c:ser>
          <c:idx val="6"/>
          <c:order val="6"/>
          <c:tx>
            <c:strRef>
              <c:f>Projects!$G$97</c:f>
              <c:strCache>
                <c:ptCount val="1"/>
                <c:pt idx="0">
                  <c:v>Organizational Assessment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Projects!$H$90:$T$90</c:f>
              <c:strCache>
                <c:ptCount val="13"/>
                <c:pt idx="0">
                  <c:v>Albany</c:v>
                </c:pt>
                <c:pt idx="1">
                  <c:v>Boston</c:v>
                </c:pt>
                <c:pt idx="2">
                  <c:v>Cincinnnati</c:v>
                </c:pt>
                <c:pt idx="3">
                  <c:v>Durham</c:v>
                </c:pt>
                <c:pt idx="4">
                  <c:v>Ft. Lauderdale</c:v>
                </c:pt>
                <c:pt idx="5">
                  <c:v>Houston</c:v>
                </c:pt>
                <c:pt idx="6">
                  <c:v>Los Angeles</c:v>
                </c:pt>
                <c:pt idx="7">
                  <c:v>New Hampshire</c:v>
                </c:pt>
                <c:pt idx="8">
                  <c:v>New York</c:v>
                </c:pt>
                <c:pt idx="9">
                  <c:v>Oklahoma</c:v>
                </c:pt>
                <c:pt idx="10">
                  <c:v>Pittsburgh</c:v>
                </c:pt>
                <c:pt idx="11">
                  <c:v>Seattle</c:v>
                </c:pt>
                <c:pt idx="12">
                  <c:v>Treasure Coast</c:v>
                </c:pt>
              </c:strCache>
            </c:strRef>
          </c:cat>
          <c:val>
            <c:numRef>
              <c:f>Projects!$H$97:$T$97</c:f>
              <c:numCache>
                <c:formatCode>General</c:formatCode>
                <c:ptCount val="13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26</c:v>
                </c:pt>
                <c:pt idx="4">
                  <c:v>10</c:v>
                </c:pt>
                <c:pt idx="5">
                  <c:v>0</c:v>
                </c:pt>
                <c:pt idx="6">
                  <c:v>12</c:v>
                </c:pt>
                <c:pt idx="7">
                  <c:v>7</c:v>
                </c:pt>
                <c:pt idx="8">
                  <c:v>14.3</c:v>
                </c:pt>
                <c:pt idx="9">
                  <c:v>45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DA3-402C-8389-91D7FE591656}"/>
            </c:ext>
          </c:extLst>
        </c:ser>
        <c:ser>
          <c:idx val="7"/>
          <c:order val="7"/>
          <c:tx>
            <c:strRef>
              <c:f>Projects!$G$98</c:f>
              <c:strCache>
                <c:ptCount val="1"/>
                <c:pt idx="0">
                  <c:v>Program Planning/ Evaluation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Projects!$H$90:$T$90</c:f>
              <c:strCache>
                <c:ptCount val="13"/>
                <c:pt idx="0">
                  <c:v>Albany</c:v>
                </c:pt>
                <c:pt idx="1">
                  <c:v>Boston</c:v>
                </c:pt>
                <c:pt idx="2">
                  <c:v>Cincinnnati</c:v>
                </c:pt>
                <c:pt idx="3">
                  <c:v>Durham</c:v>
                </c:pt>
                <c:pt idx="4">
                  <c:v>Ft. Lauderdale</c:v>
                </c:pt>
                <c:pt idx="5">
                  <c:v>Houston</c:v>
                </c:pt>
                <c:pt idx="6">
                  <c:v>Los Angeles</c:v>
                </c:pt>
                <c:pt idx="7">
                  <c:v>New Hampshire</c:v>
                </c:pt>
                <c:pt idx="8">
                  <c:v>New York</c:v>
                </c:pt>
                <c:pt idx="9">
                  <c:v>Oklahoma</c:v>
                </c:pt>
                <c:pt idx="10">
                  <c:v>Pittsburgh</c:v>
                </c:pt>
                <c:pt idx="11">
                  <c:v>Seattle</c:v>
                </c:pt>
                <c:pt idx="12">
                  <c:v>Treasure Coast</c:v>
                </c:pt>
              </c:strCache>
            </c:strRef>
          </c:cat>
          <c:val>
            <c:numRef>
              <c:f>Projects!$H$98:$T$98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10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45</c:v>
                </c:pt>
                <c:pt idx="10">
                  <c:v>0</c:v>
                </c:pt>
                <c:pt idx="11">
                  <c:v>0</c:v>
                </c:pt>
                <c:pt idx="1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DA3-402C-8389-91D7FE591656}"/>
            </c:ext>
          </c:extLst>
        </c:ser>
        <c:ser>
          <c:idx val="8"/>
          <c:order val="8"/>
          <c:tx>
            <c:strRef>
              <c:f>Projects!$G$99</c:f>
              <c:strCache>
                <c:ptCount val="1"/>
                <c:pt idx="0">
                  <c:v>Strategic Planning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Projects!$H$90:$T$90</c:f>
              <c:strCache>
                <c:ptCount val="13"/>
                <c:pt idx="0">
                  <c:v>Albany</c:v>
                </c:pt>
                <c:pt idx="1">
                  <c:v>Boston</c:v>
                </c:pt>
                <c:pt idx="2">
                  <c:v>Cincinnnati</c:v>
                </c:pt>
                <c:pt idx="3">
                  <c:v>Durham</c:v>
                </c:pt>
                <c:pt idx="4">
                  <c:v>Ft. Lauderdale</c:v>
                </c:pt>
                <c:pt idx="5">
                  <c:v>Houston</c:v>
                </c:pt>
                <c:pt idx="6">
                  <c:v>Los Angeles</c:v>
                </c:pt>
                <c:pt idx="7">
                  <c:v>New Hampshire</c:v>
                </c:pt>
                <c:pt idx="8">
                  <c:v>New York</c:v>
                </c:pt>
                <c:pt idx="9">
                  <c:v>Oklahoma</c:v>
                </c:pt>
                <c:pt idx="10">
                  <c:v>Pittsburgh</c:v>
                </c:pt>
                <c:pt idx="11">
                  <c:v>Seattle</c:v>
                </c:pt>
                <c:pt idx="12">
                  <c:v>Treasure Coast</c:v>
                </c:pt>
              </c:strCache>
            </c:strRef>
          </c:cat>
          <c:val>
            <c:numRef>
              <c:f>Projects!$H$99:$T$99</c:f>
              <c:numCache>
                <c:formatCode>General</c:formatCode>
                <c:ptCount val="13"/>
                <c:pt idx="0">
                  <c:v>0</c:v>
                </c:pt>
                <c:pt idx="1">
                  <c:v>48</c:v>
                </c:pt>
                <c:pt idx="2">
                  <c:v>13</c:v>
                </c:pt>
                <c:pt idx="3">
                  <c:v>12</c:v>
                </c:pt>
                <c:pt idx="4">
                  <c:v>10</c:v>
                </c:pt>
                <c:pt idx="5">
                  <c:v>6</c:v>
                </c:pt>
                <c:pt idx="6">
                  <c:v>49</c:v>
                </c:pt>
                <c:pt idx="7">
                  <c:v>36</c:v>
                </c:pt>
                <c:pt idx="8">
                  <c:v>21.4</c:v>
                </c:pt>
                <c:pt idx="9">
                  <c:v>0</c:v>
                </c:pt>
                <c:pt idx="10">
                  <c:v>11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DA3-402C-8389-91D7FE591656}"/>
            </c:ext>
          </c:extLst>
        </c:ser>
        <c:ser>
          <c:idx val="9"/>
          <c:order val="9"/>
          <c:tx>
            <c:strRef>
              <c:f>Projects!$G$100</c:f>
              <c:strCache>
                <c:ptCount val="1"/>
                <c:pt idx="0">
                  <c:v>Other*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Projects!$H$90:$T$90</c:f>
              <c:strCache>
                <c:ptCount val="13"/>
                <c:pt idx="0">
                  <c:v>Albany</c:v>
                </c:pt>
                <c:pt idx="1">
                  <c:v>Boston</c:v>
                </c:pt>
                <c:pt idx="2">
                  <c:v>Cincinnnati</c:v>
                </c:pt>
                <c:pt idx="3">
                  <c:v>Durham</c:v>
                </c:pt>
                <c:pt idx="4">
                  <c:v>Ft. Lauderdale</c:v>
                </c:pt>
                <c:pt idx="5">
                  <c:v>Houston</c:v>
                </c:pt>
                <c:pt idx="6">
                  <c:v>Los Angeles</c:v>
                </c:pt>
                <c:pt idx="7">
                  <c:v>New Hampshire</c:v>
                </c:pt>
                <c:pt idx="8">
                  <c:v>New York</c:v>
                </c:pt>
                <c:pt idx="9">
                  <c:v>Oklahoma</c:v>
                </c:pt>
                <c:pt idx="10">
                  <c:v>Pittsburgh</c:v>
                </c:pt>
                <c:pt idx="11">
                  <c:v>Seattle</c:v>
                </c:pt>
                <c:pt idx="12">
                  <c:v>Treasure Coast</c:v>
                </c:pt>
              </c:strCache>
            </c:strRef>
          </c:cat>
          <c:val>
            <c:numRef>
              <c:f>Projects!$H$100:$T$100</c:f>
              <c:numCache>
                <c:formatCode>General</c:formatCode>
                <c:ptCount val="13"/>
                <c:pt idx="0">
                  <c:v>0</c:v>
                </c:pt>
                <c:pt idx="1">
                  <c:v>20</c:v>
                </c:pt>
                <c:pt idx="2">
                  <c:v>0</c:v>
                </c:pt>
                <c:pt idx="3">
                  <c:v>36</c:v>
                </c:pt>
                <c:pt idx="4">
                  <c:v>0</c:v>
                </c:pt>
                <c:pt idx="5">
                  <c:v>23</c:v>
                </c:pt>
                <c:pt idx="6">
                  <c:v>22</c:v>
                </c:pt>
                <c:pt idx="7">
                  <c:v>36</c:v>
                </c:pt>
                <c:pt idx="8">
                  <c:v>35.799999999999997</c:v>
                </c:pt>
                <c:pt idx="9">
                  <c:v>0</c:v>
                </c:pt>
                <c:pt idx="10">
                  <c:v>0</c:v>
                </c:pt>
                <c:pt idx="11">
                  <c:v>47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DA3-402C-8389-91D7FE5916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0454304"/>
        <c:axId val="409013216"/>
      </c:barChart>
      <c:catAx>
        <c:axId val="410454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013216"/>
        <c:crosses val="autoZero"/>
        <c:auto val="1"/>
        <c:lblAlgn val="ctr"/>
        <c:lblOffset val="100"/>
        <c:noMultiLvlLbl val="0"/>
      </c:catAx>
      <c:valAx>
        <c:axId val="409013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454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131858018588742E-3"/>
          <c:y val="0.90289754059286464"/>
          <c:w val="0.98806405920098128"/>
          <c:h val="8.05157297486261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84672779658764"/>
          <c:y val="3.335935467083008E-2"/>
          <c:w val="0.87708804258015582"/>
          <c:h val="0.93328129065833987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8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327-4CB8-ADFD-1029EBECEB5A}"/>
              </c:ext>
            </c:extLst>
          </c:dPt>
          <c:dLbls>
            <c:dLbl>
              <c:idx val="0"/>
              <c:layout>
                <c:manualLayout>
                  <c:x val="-3.6154578996464827E-2"/>
                  <c:y val="-5.256310174342952E-2"/>
                </c:manualLayout>
              </c:layout>
              <c:tx>
                <c:rich>
                  <a:bodyPr/>
                  <a:lstStyle/>
                  <a:p>
                    <a:fld id="{3B11EF7A-2E27-47E6-92DF-B017938C8E7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C327-4CB8-ADFD-1029EBECEB5A}"/>
                </c:ext>
              </c:extLst>
            </c:dLbl>
            <c:dLbl>
              <c:idx val="1"/>
              <c:layout>
                <c:manualLayout>
                  <c:x val="-4.3223749899276492E-2"/>
                  <c:y val="-4.4756700494405416E-2"/>
                </c:manualLayout>
              </c:layout>
              <c:tx>
                <c:rich>
                  <a:bodyPr/>
                  <a:lstStyle/>
                  <a:p>
                    <a:fld id="{18534DC1-C944-4A79-9BA1-76F5DD476DE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C327-4CB8-ADFD-1029EBECEB5A}"/>
                </c:ext>
              </c:extLst>
            </c:dLbl>
            <c:dLbl>
              <c:idx val="2"/>
              <c:layout>
                <c:manualLayout>
                  <c:x val="-6.3707176099756083E-2"/>
                  <c:y val="-5.5165235493104349E-2"/>
                </c:manualLayout>
              </c:layout>
              <c:tx>
                <c:rich>
                  <a:bodyPr/>
                  <a:lstStyle/>
                  <a:p>
                    <a:fld id="{271A55C1-E11A-4917-B4E6-8ECB606F5B9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C327-4CB8-ADFD-1029EBECEB5A}"/>
                </c:ext>
              </c:extLst>
            </c:dLbl>
            <c:dLbl>
              <c:idx val="3"/>
              <c:layout>
                <c:manualLayout>
                  <c:x val="-4.1633333267119911E-2"/>
                  <c:y val="-6.2971636742128551E-2"/>
                </c:manualLayout>
              </c:layout>
              <c:tx>
                <c:rich>
                  <a:bodyPr/>
                  <a:lstStyle/>
                  <a:p>
                    <a:fld id="{0A223D0B-9EA6-489C-A5DF-D279EB705AA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C327-4CB8-ADFD-1029EBECEB5A}"/>
                </c:ext>
              </c:extLst>
            </c:dLbl>
            <c:dLbl>
              <c:idx val="4"/>
              <c:layout>
                <c:manualLayout>
                  <c:x val="-7.018673123565311E-2"/>
                  <c:y val="-8.295602393963050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Ft. Lauderdale</a:t>
                    </a:r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327-4CB8-ADFD-1029EBECEB5A}"/>
                </c:ext>
              </c:extLst>
            </c:dLbl>
            <c:dLbl>
              <c:idx val="5"/>
              <c:layout>
                <c:manualLayout>
                  <c:x val="8.4456607362795588E-3"/>
                  <c:y val="-4.9960967993754879E-2"/>
                </c:manualLayout>
              </c:layout>
              <c:tx>
                <c:rich>
                  <a:bodyPr/>
                  <a:lstStyle/>
                  <a:p>
                    <a:fld id="{831F8CD4-05DE-4319-875F-7DF581D7BE81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C327-4CB8-ADFD-1029EBECEB5A}"/>
                </c:ext>
              </c:extLst>
            </c:dLbl>
            <c:dLbl>
              <c:idx val="6"/>
              <c:layout>
                <c:manualLayout>
                  <c:x val="-5.3846592980385494E-2"/>
                  <c:y val="-6.0369502992453909E-2"/>
                </c:manualLayout>
              </c:layout>
              <c:tx>
                <c:rich>
                  <a:bodyPr/>
                  <a:lstStyle/>
                  <a:p>
                    <a:fld id="{8D619C17-F89F-4248-84C4-89839677E8B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C327-4CB8-ADFD-1029EBECEB5A}"/>
                </c:ext>
              </c:extLst>
            </c:dLbl>
            <c:dLbl>
              <c:idx val="7"/>
              <c:layout>
                <c:manualLayout>
                  <c:x val="-7.0650167328411839E-2"/>
                  <c:y val="-5.7767369242779081E-2"/>
                </c:manualLayout>
              </c:layout>
              <c:tx>
                <c:rich>
                  <a:bodyPr/>
                  <a:lstStyle/>
                  <a:p>
                    <a:fld id="{0CD59D5A-506E-4FC6-9480-DACB367E69A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C327-4CB8-ADFD-1029EBECEB5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27-4CB8-ADFD-1029EBECEB5A}"/>
                </c:ext>
              </c:extLst>
            </c:dLbl>
            <c:dLbl>
              <c:idx val="9"/>
              <c:layout>
                <c:manualLayout>
                  <c:x val="-6.3578319101918621E-2"/>
                  <c:y val="5.412438199323435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Oklahoma</a:t>
                    </a:r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327-4CB8-ADFD-1029EBECEB5A}"/>
                </c:ext>
              </c:extLst>
            </c:dLbl>
            <c:dLbl>
              <c:idx val="10"/>
              <c:layout>
                <c:manualLayout>
                  <c:x val="-2.7868003106040932E-2"/>
                  <c:y val="-5.7767369242779178E-2"/>
                </c:manualLayout>
              </c:layout>
              <c:tx>
                <c:rich>
                  <a:bodyPr/>
                  <a:lstStyle/>
                  <a:p>
                    <a:fld id="{2C97372F-2101-48FC-9CB6-8C9FBB64298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C327-4CB8-ADFD-1029EBECEB5A}"/>
                </c:ext>
              </c:extLst>
            </c:dLbl>
            <c:dLbl>
              <c:idx val="11"/>
              <c:layout>
                <c:manualLayout>
                  <c:x val="-2.6154170488690166E-2"/>
                  <c:y val="-4.9960967993754976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Treasure </a:t>
                    </a:r>
                    <a:r>
                      <a:rPr lang="en-US"/>
                      <a:t>Coast</a:t>
                    </a:r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327-4CB8-ADFD-1029EBECEB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1F497D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Projects!$A$113:$A$124</c:f>
              <c:strCache>
                <c:ptCount val="12"/>
                <c:pt idx="0">
                  <c:v>Albany</c:v>
                </c:pt>
                <c:pt idx="1">
                  <c:v>Boston</c:v>
                </c:pt>
                <c:pt idx="2">
                  <c:v>Cincinnnati</c:v>
                </c:pt>
                <c:pt idx="3">
                  <c:v>Durham</c:v>
                </c:pt>
                <c:pt idx="4">
                  <c:v>Fort Lauderdale</c:v>
                </c:pt>
                <c:pt idx="5">
                  <c:v>Houston</c:v>
                </c:pt>
                <c:pt idx="6">
                  <c:v>Los Angeles</c:v>
                </c:pt>
                <c:pt idx="7">
                  <c:v>New Hampshire</c:v>
                </c:pt>
                <c:pt idx="8">
                  <c:v>New York</c:v>
                </c:pt>
                <c:pt idx="9">
                  <c:v>Oklahoma City</c:v>
                </c:pt>
                <c:pt idx="10">
                  <c:v>Seattle</c:v>
                </c:pt>
                <c:pt idx="11">
                  <c:v>Stuart</c:v>
                </c:pt>
              </c:strCache>
            </c:strRef>
          </c:xVal>
          <c:yVal>
            <c:numRef>
              <c:f>Projects!$B$113:$B$124</c:f>
              <c:numCache>
                <c:formatCode>"$"#,##0</c:formatCode>
                <c:ptCount val="12"/>
                <c:pt idx="0">
                  <c:v>529.66666666666663</c:v>
                </c:pt>
                <c:pt idx="1">
                  <c:v>5164.7441860465115</c:v>
                </c:pt>
                <c:pt idx="2">
                  <c:v>0</c:v>
                </c:pt>
                <c:pt idx="3">
                  <c:v>2316.4473684210525</c:v>
                </c:pt>
                <c:pt idx="4">
                  <c:v>0</c:v>
                </c:pt>
                <c:pt idx="5">
                  <c:v>107.20858895705521</c:v>
                </c:pt>
                <c:pt idx="6">
                  <c:v>1335.3478260869565</c:v>
                </c:pt>
                <c:pt idx="7">
                  <c:v>3178.3571428571427</c:v>
                </c:pt>
                <c:pt idx="8">
                  <c:v>11361.75</c:v>
                </c:pt>
                <c:pt idx="9">
                  <c:v>1366.6666666666667</c:v>
                </c:pt>
                <c:pt idx="10">
                  <c:v>1660.7158333333334</c:v>
                </c:pt>
                <c:pt idx="11">
                  <c:v>150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Projects!$A$113:$A$124</c15:f>
                <c15:dlblRangeCache>
                  <c:ptCount val="12"/>
                  <c:pt idx="0">
                    <c:v>Albany</c:v>
                  </c:pt>
                  <c:pt idx="1">
                    <c:v>Boston</c:v>
                  </c:pt>
                  <c:pt idx="2">
                    <c:v>Cincinnnati</c:v>
                  </c:pt>
                  <c:pt idx="3">
                    <c:v>Durham</c:v>
                  </c:pt>
                  <c:pt idx="4">
                    <c:v>Fort Lauderdale</c:v>
                  </c:pt>
                  <c:pt idx="5">
                    <c:v>Houston</c:v>
                  </c:pt>
                  <c:pt idx="6">
                    <c:v>Los Angeles</c:v>
                  </c:pt>
                  <c:pt idx="7">
                    <c:v>New Hampshire</c:v>
                  </c:pt>
                  <c:pt idx="8">
                    <c:v>New York</c:v>
                  </c:pt>
                  <c:pt idx="9">
                    <c:v>Oklahoma City</c:v>
                  </c:pt>
                  <c:pt idx="10">
                    <c:v>Seattle</c:v>
                  </c:pt>
                  <c:pt idx="11">
                    <c:v>Stuart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C-6CB6-47C4-BB9D-BAD7F20A828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411646648"/>
        <c:axId val="411639984"/>
      </c:scatterChart>
      <c:valAx>
        <c:axId val="411646648"/>
        <c:scaling>
          <c:orientation val="minMax"/>
        </c:scaling>
        <c:delete val="1"/>
        <c:axPos val="b"/>
        <c:majorTickMark val="none"/>
        <c:minorTickMark val="none"/>
        <c:tickLblPos val="nextTo"/>
        <c:crossAx val="411639984"/>
        <c:crosses val="autoZero"/>
        <c:crossBetween val="midCat"/>
      </c:valAx>
      <c:valAx>
        <c:axId val="411639984"/>
        <c:scaling>
          <c:orientation val="minMax"/>
          <c:max val="6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1F497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>
                    <a:solidFill>
                      <a:srgbClr val="1F497D"/>
                    </a:solidFill>
                  </a:rPr>
                  <a:t>Total fees/Number</a:t>
                </a:r>
                <a:r>
                  <a:rPr lang="en-US" sz="1800" b="1" baseline="0" dirty="0">
                    <a:solidFill>
                      <a:srgbClr val="1F497D"/>
                    </a:solidFill>
                  </a:rPr>
                  <a:t> of projects</a:t>
                </a:r>
                <a:endParaRPr lang="en-US" sz="1800" b="1" dirty="0">
                  <a:solidFill>
                    <a:srgbClr val="1F497D"/>
                  </a:solidFill>
                </a:endParaRPr>
              </a:p>
            </c:rich>
          </c:tx>
          <c:layout>
            <c:manualLayout>
              <c:xMode val="edge"/>
              <c:yMode val="edge"/>
              <c:x val="2.1936781133193657E-3"/>
              <c:y val="0.186234712464220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rgbClr val="1F497D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646648"/>
        <c:crosses val="autoZero"/>
        <c:crossBetween val="midCat"/>
        <c:majorUnit val="1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33046416493964"/>
          <c:y val="3.4912854030501088E-2"/>
          <c:w val="0.87278649692095733"/>
          <c:h val="0.90639967635016172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8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ECB-4DD9-A400-500DF46CAA55}"/>
              </c:ext>
            </c:extLst>
          </c:dPt>
          <c:dLbls>
            <c:dLbl>
              <c:idx val="0"/>
              <c:layout>
                <c:manualLayout>
                  <c:x val="-3.0207246323062847E-2"/>
                  <c:y val="-6.3927083105832047E-2"/>
                </c:manualLayout>
              </c:layout>
              <c:tx>
                <c:rich>
                  <a:bodyPr/>
                  <a:lstStyle/>
                  <a:p>
                    <a:fld id="{657DEF4D-2F09-49FA-8119-9DAB564F310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EECB-4DD9-A400-500DF46CAA55}"/>
                </c:ext>
              </c:extLst>
            </c:dLbl>
            <c:dLbl>
              <c:idx val="1"/>
              <c:layout>
                <c:manualLayout>
                  <c:x val="-5.877519467939276E-2"/>
                  <c:y val="4.3799016778415301E-2"/>
                </c:manualLayout>
              </c:layout>
              <c:tx>
                <c:rich>
                  <a:bodyPr/>
                  <a:lstStyle/>
                  <a:p>
                    <a:fld id="{7701F3F4-6A7F-4C5F-ADEF-D87E785085D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EECB-4DD9-A400-500DF46CAA55}"/>
                </c:ext>
              </c:extLst>
            </c:dLbl>
            <c:dLbl>
              <c:idx val="2"/>
              <c:layout>
                <c:manualLayout>
                  <c:x val="-9.083235031028597E-2"/>
                  <c:y val="-4.8077393079592787E-2"/>
                </c:manualLayout>
              </c:layout>
              <c:tx>
                <c:rich>
                  <a:bodyPr/>
                  <a:lstStyle/>
                  <a:p>
                    <a:fld id="{377B1E28-A517-4621-B54D-7573DB20D29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EECB-4DD9-A400-500DF46CAA55}"/>
                </c:ext>
              </c:extLst>
            </c:dLbl>
            <c:dLbl>
              <c:idx val="3"/>
              <c:layout>
                <c:manualLayout>
                  <c:x val="-4.2084926386402779E-2"/>
                  <c:y val="-7.9776773132071432E-2"/>
                </c:manualLayout>
              </c:layout>
              <c:tx>
                <c:rich>
                  <a:bodyPr/>
                  <a:lstStyle/>
                  <a:p>
                    <a:fld id="{21B91537-84AE-4973-9C75-430605ABBE9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EECB-4DD9-A400-500DF46CAA55}"/>
                </c:ext>
              </c:extLst>
            </c:dLbl>
            <c:dLbl>
              <c:idx val="4"/>
              <c:layout>
                <c:manualLayout>
                  <c:x val="-9.3009149514658246E-2"/>
                  <c:y val="-5.071900808396591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Ft. Lauderdale</a:t>
                    </a:r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ECB-4DD9-A400-500DF46CAA55}"/>
                </c:ext>
              </c:extLst>
            </c:dLbl>
            <c:dLbl>
              <c:idx val="5"/>
              <c:layout>
                <c:manualLayout>
                  <c:x val="-2.300988444276288E-2"/>
                  <c:y val="-7.4074074074074167E-2"/>
                </c:manualLayout>
              </c:layout>
              <c:tx>
                <c:rich>
                  <a:bodyPr/>
                  <a:lstStyle/>
                  <a:p>
                    <a:fld id="{D267DFD2-B475-47D1-B488-AE85408B63F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EECB-4DD9-A400-500DF46CAA55}"/>
                </c:ext>
              </c:extLst>
            </c:dLbl>
            <c:dLbl>
              <c:idx val="6"/>
              <c:layout>
                <c:manualLayout>
                  <c:x val="-5.6274312595544905E-2"/>
                  <c:y val="-6.1285468101458913E-2"/>
                </c:manualLayout>
              </c:layout>
              <c:tx>
                <c:rich>
                  <a:bodyPr/>
                  <a:lstStyle/>
                  <a:p>
                    <a:fld id="{F3521FB1-F00B-4CDF-928F-D2FD567EF00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EECB-4DD9-A400-500DF46CAA55}"/>
                </c:ext>
              </c:extLst>
            </c:dLbl>
            <c:dLbl>
              <c:idx val="7"/>
              <c:layout>
                <c:manualLayout>
                  <c:x val="-7.0663592444258669E-2"/>
                  <c:y val="-5.3360623088339193E-2"/>
                </c:manualLayout>
              </c:layout>
              <c:tx>
                <c:rich>
                  <a:bodyPr/>
                  <a:lstStyle/>
                  <a:p>
                    <a:fld id="{95BCC70B-0729-4A1C-9765-6F887A823DE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EECB-4DD9-A400-500DF46CAA55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CB-4DD9-A400-500DF46CAA55}"/>
                </c:ext>
              </c:extLst>
            </c:dLbl>
            <c:dLbl>
              <c:idx val="9"/>
              <c:layout>
                <c:manualLayout>
                  <c:x val="-4.6414112252782525E-2"/>
                  <c:y val="-5.600223809271246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Oklahoma</a:t>
                    </a:r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ECB-4DD9-A400-500DF46CAA55}"/>
                </c:ext>
              </c:extLst>
            </c:dLbl>
            <c:dLbl>
              <c:idx val="10"/>
              <c:layout>
                <c:manualLayout>
                  <c:x val="-3.2848564321350034E-2"/>
                  <c:y val="-5.0719008083965914E-2"/>
                </c:manualLayout>
              </c:layout>
              <c:tx>
                <c:rich>
                  <a:bodyPr/>
                  <a:lstStyle/>
                  <a:p>
                    <a:fld id="{104BC020-78F4-478F-90BC-2E501E97B04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EECB-4DD9-A400-500DF46CAA55}"/>
                </c:ext>
              </c:extLst>
            </c:dLbl>
            <c:dLbl>
              <c:idx val="11"/>
              <c:layout>
                <c:manualLayout>
                  <c:x val="-2.3598677537705046E-2"/>
                  <c:y val="-5.336062308833924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Treasure Coast</a:t>
                    </a:r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ECB-4DD9-A400-500DF46CAA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1F497D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yVal>
            <c:numRef>
              <c:f>Projects!$C$113:$C$124</c:f>
              <c:numCache>
                <c:formatCode>"$"#,##0</c:formatCode>
                <c:ptCount val="12"/>
                <c:pt idx="0">
                  <c:v>529.66666666666663</c:v>
                </c:pt>
                <c:pt idx="1">
                  <c:v>5844.3157894736842</c:v>
                </c:pt>
                <c:pt idx="2">
                  <c:v>0</c:v>
                </c:pt>
                <c:pt idx="3">
                  <c:v>2667.4242424242425</c:v>
                </c:pt>
                <c:pt idx="4">
                  <c:v>0</c:v>
                </c:pt>
                <c:pt idx="5">
                  <c:v>236.14864864864865</c:v>
                </c:pt>
                <c:pt idx="6">
                  <c:v>1821.957627118644</c:v>
                </c:pt>
                <c:pt idx="7">
                  <c:v>3422.8461538461538</c:v>
                </c:pt>
                <c:pt idx="8">
                  <c:v>13366.764705882353</c:v>
                </c:pt>
                <c:pt idx="9">
                  <c:v>1464.2857142857142</c:v>
                </c:pt>
                <c:pt idx="10">
                  <c:v>2846.9414285714288</c:v>
                </c:pt>
                <c:pt idx="11">
                  <c:v>200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Projects!$A$113:$A$124</c15:f>
                <c15:dlblRangeCache>
                  <c:ptCount val="12"/>
                  <c:pt idx="0">
                    <c:v>Albany</c:v>
                  </c:pt>
                  <c:pt idx="1">
                    <c:v>Boston</c:v>
                  </c:pt>
                  <c:pt idx="2">
                    <c:v>Cincinnnati</c:v>
                  </c:pt>
                  <c:pt idx="3">
                    <c:v>Durham</c:v>
                  </c:pt>
                  <c:pt idx="4">
                    <c:v>Fort Lauderdale</c:v>
                  </c:pt>
                  <c:pt idx="5">
                    <c:v>Houston</c:v>
                  </c:pt>
                  <c:pt idx="6">
                    <c:v>Los Angeles</c:v>
                  </c:pt>
                  <c:pt idx="7">
                    <c:v>New Hampshire</c:v>
                  </c:pt>
                  <c:pt idx="8">
                    <c:v>New York</c:v>
                  </c:pt>
                  <c:pt idx="9">
                    <c:v>Oklahoma City</c:v>
                  </c:pt>
                  <c:pt idx="10">
                    <c:v>Seattle</c:v>
                  </c:pt>
                  <c:pt idx="11">
                    <c:v>Stuart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C-CB6E-4085-93BD-C02828F7530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411640376"/>
        <c:axId val="411644688"/>
      </c:scatterChart>
      <c:valAx>
        <c:axId val="411640376"/>
        <c:scaling>
          <c:orientation val="minMax"/>
        </c:scaling>
        <c:delete val="1"/>
        <c:axPos val="b"/>
        <c:majorTickMark val="none"/>
        <c:minorTickMark val="none"/>
        <c:tickLblPos val="nextTo"/>
        <c:crossAx val="411644688"/>
        <c:crosses val="autoZero"/>
        <c:crossBetween val="midCat"/>
      </c:valAx>
      <c:valAx>
        <c:axId val="411644688"/>
        <c:scaling>
          <c:orientation val="minMax"/>
          <c:max val="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1F497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>
                    <a:solidFill>
                      <a:srgbClr val="1F497D"/>
                    </a:solidFill>
                  </a:rPr>
                  <a:t>Total</a:t>
                </a:r>
                <a:r>
                  <a:rPr lang="en-US" sz="1800" b="1" baseline="0" dirty="0">
                    <a:solidFill>
                      <a:srgbClr val="1F497D"/>
                    </a:solidFill>
                  </a:rPr>
                  <a:t>  fees/Number of Clients</a:t>
                </a:r>
                <a:endParaRPr lang="en-US" sz="1800" b="1" dirty="0">
                  <a:solidFill>
                    <a:srgbClr val="1F497D"/>
                  </a:solidFill>
                </a:endParaRPr>
              </a:p>
            </c:rich>
          </c:tx>
          <c:layout>
            <c:manualLayout>
              <c:xMode val="edge"/>
              <c:yMode val="edge"/>
              <c:x val="1.1883038914102896E-2"/>
              <c:y val="0.168470699740963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rgbClr val="1F497D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6403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161053001499294E-2"/>
          <c:y val="3.2302771878216806E-2"/>
          <c:w val="0.93450377648706351"/>
          <c:h val="0.7552490371749616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Assignable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Albany
(40)</c:v>
                </c:pt>
                <c:pt idx="1">
                  <c:v>Boston
(234)</c:v>
                </c:pt>
                <c:pt idx="2">
                  <c:v>Cincinnati
(100)</c:v>
                </c:pt>
                <c:pt idx="3">
                  <c:v>Durham
(75)</c:v>
                </c:pt>
                <c:pt idx="4">
                  <c:v>Ft. Lauderdale
(14)</c:v>
                </c:pt>
                <c:pt idx="5">
                  <c:v>Houston
(32)</c:v>
                </c:pt>
                <c:pt idx="6">
                  <c:v>Los Angeles
(103)</c:v>
                </c:pt>
                <c:pt idx="7">
                  <c:v>New Hampshire
(31)</c:v>
                </c:pt>
                <c:pt idx="8">
                  <c:v>New York
(129)</c:v>
                </c:pt>
                <c:pt idx="9">
                  <c:v>Oklahoma
(40)</c:v>
                </c:pt>
                <c:pt idx="10">
                  <c:v>Pittsburgh
(60)</c:v>
                </c:pt>
                <c:pt idx="11">
                  <c:v>Seattle
(500)</c:v>
                </c:pt>
                <c:pt idx="12">
                  <c:v>Treasure Coast
(4)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25</c:v>
                </c:pt>
                <c:pt idx="1">
                  <c:v>68</c:v>
                </c:pt>
                <c:pt idx="2">
                  <c:v>80</c:v>
                </c:pt>
                <c:pt idx="3">
                  <c:v>93</c:v>
                </c:pt>
                <c:pt idx="4">
                  <c:v>50</c:v>
                </c:pt>
                <c:pt idx="5">
                  <c:v>100</c:v>
                </c:pt>
                <c:pt idx="6">
                  <c:v>93</c:v>
                </c:pt>
                <c:pt idx="7">
                  <c:v>100</c:v>
                </c:pt>
                <c:pt idx="8">
                  <c:v>58</c:v>
                </c:pt>
                <c:pt idx="9">
                  <c:v>100</c:v>
                </c:pt>
                <c:pt idx="10">
                  <c:v>83</c:v>
                </c:pt>
                <c:pt idx="11">
                  <c:v>70</c:v>
                </c:pt>
                <c:pt idx="1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92-4EB3-A647-D26A3400FC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Unassignable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Albany
(40)</c:v>
                </c:pt>
                <c:pt idx="1">
                  <c:v>Boston
(234)</c:v>
                </c:pt>
                <c:pt idx="2">
                  <c:v>Cincinnati
(100)</c:v>
                </c:pt>
                <c:pt idx="3">
                  <c:v>Durham
(75)</c:v>
                </c:pt>
                <c:pt idx="4">
                  <c:v>Ft. Lauderdale
(14)</c:v>
                </c:pt>
                <c:pt idx="5">
                  <c:v>Houston
(32)</c:v>
                </c:pt>
                <c:pt idx="6">
                  <c:v>Los Angeles
(103)</c:v>
                </c:pt>
                <c:pt idx="7">
                  <c:v>New Hampshire
(31)</c:v>
                </c:pt>
                <c:pt idx="8">
                  <c:v>New York
(129)</c:v>
                </c:pt>
                <c:pt idx="9">
                  <c:v>Oklahoma
(40)</c:v>
                </c:pt>
                <c:pt idx="10">
                  <c:v>Pittsburgh
(60)</c:v>
                </c:pt>
                <c:pt idx="11">
                  <c:v>Seattle
(500)</c:v>
                </c:pt>
                <c:pt idx="12">
                  <c:v>Treasure Coast
(4)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75</c:v>
                </c:pt>
                <c:pt idx="1">
                  <c:v>32</c:v>
                </c:pt>
                <c:pt idx="2">
                  <c:v>20</c:v>
                </c:pt>
                <c:pt idx="3">
                  <c:v>7</c:v>
                </c:pt>
                <c:pt idx="4">
                  <c:v>50</c:v>
                </c:pt>
                <c:pt idx="5">
                  <c:v>0</c:v>
                </c:pt>
                <c:pt idx="6">
                  <c:v>7</c:v>
                </c:pt>
                <c:pt idx="7">
                  <c:v>0</c:v>
                </c:pt>
                <c:pt idx="8">
                  <c:v>42</c:v>
                </c:pt>
                <c:pt idx="9">
                  <c:v>0</c:v>
                </c:pt>
                <c:pt idx="10">
                  <c:v>17</c:v>
                </c:pt>
                <c:pt idx="11">
                  <c:v>30</c:v>
                </c:pt>
                <c:pt idx="1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92-4EB3-A647-D26A3400FC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1645472"/>
        <c:axId val="411640768"/>
      </c:barChart>
      <c:catAx>
        <c:axId val="41164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640768"/>
        <c:crosses val="autoZero"/>
        <c:auto val="1"/>
        <c:lblAlgn val="ctr"/>
        <c:lblOffset val="100"/>
        <c:noMultiLvlLbl val="0"/>
      </c:catAx>
      <c:valAx>
        <c:axId val="411640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645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637608191286491"/>
          <c:y val="0.93852852167148126"/>
          <c:w val="0.24247915118623856"/>
          <c:h val="5.31781116940169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112963758930602"/>
          <c:y val="3.0021121158862553E-2"/>
          <c:w val="0.84802149028436902"/>
          <c:h val="0.93395353345050236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0.67625215805849881"/>
                  <c:y val="-1.1951787715753528E-2"/>
                </c:manualLayout>
              </c:layout>
              <c:tx>
                <c:rich>
                  <a:bodyPr/>
                  <a:lstStyle/>
                  <a:p>
                    <a:fld id="{7B692FE9-094E-4339-9CBA-2D548CAC3737}" type="CELLRANGE">
                      <a:rPr lang="en-US" dirty="0">
                        <a:solidFill>
                          <a:srgbClr val="CC3399"/>
                        </a:solidFill>
                      </a:rPr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323091825836405E-2"/>
                      <c:h val="8.76805572677917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8D5E-4ECD-9D16-E344570F2174}"/>
                </c:ext>
              </c:extLst>
            </c:dLbl>
            <c:dLbl>
              <c:idx val="1"/>
              <c:layout>
                <c:manualLayout>
                  <c:x val="0.57059104596743537"/>
                  <c:y val="-0.3197071746722466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 rtl="0">
                      <a:defRPr lang="en-US" sz="1600" b="1" i="0" u="none" strike="noStrike" kern="1200" baseline="0">
                        <a:solidFill>
                          <a:srgbClr val="CC3399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FD6D317-0716-464E-89F0-5573A0B5483F}" type="CELLRANGE">
                      <a:rPr lang="en-US" dirty="0">
                        <a:solidFill>
                          <a:srgbClr val="CC3399"/>
                        </a:solidFill>
                      </a:rPr>
                      <a:pPr algn="ctr" rtl="0">
                        <a:defRPr>
                          <a:solidFill>
                            <a:srgbClr val="CC3399"/>
                          </a:solidFill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rgbClr val="CC339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8D5E-4ECD-9D16-E344570F2174}"/>
                </c:ext>
              </c:extLst>
            </c:dLbl>
            <c:dLbl>
              <c:idx val="2"/>
              <c:layout>
                <c:manualLayout>
                  <c:x val="0.52063480703662834"/>
                  <c:y val="-0.4511755455655069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 rtl="0">
                      <a:defRPr lang="en-US" sz="1600" b="1" i="0" u="none" strike="noStrike" kern="1200" baseline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556CD27-10E4-4413-9BEB-1E0CFFCA13CB}" type="CELLRANGE">
                      <a:rPr lang="en-US"/>
                      <a:pPr algn="ctr" rtl="0">
                        <a:defRPr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rgbClr val="1F497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8D5E-4ECD-9D16-E344570F2174}"/>
                </c:ext>
              </c:extLst>
            </c:dLbl>
            <c:dLbl>
              <c:idx val="3"/>
              <c:layout>
                <c:manualLayout>
                  <c:x val="0.46942008479417563"/>
                  <c:y val="-0.4481876280452055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 rtl="0">
                      <a:defRPr lang="en-US" sz="1600" b="1" i="0" u="none" strike="noStrike" kern="1200" baseline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677D5BF-38DB-41F3-A873-B72874CA895D}" type="CELLRANGE">
                      <a:rPr lang="en-US" dirty="0"/>
                      <a:pPr algn="ctr" rtl="0">
                        <a:defRPr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rgbClr val="1F497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8D5E-4ECD-9D16-E344570F2174}"/>
                </c:ext>
              </c:extLst>
            </c:dLbl>
            <c:dLbl>
              <c:idx val="4"/>
              <c:layout>
                <c:manualLayout>
                  <c:x val="0.39011374510134927"/>
                  <c:y val="-0.43324804044369875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 rtl="0">
                      <a:defRPr lang="en-US" sz="1600" b="1" i="0" u="none" strike="noStrike" kern="1200" baseline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65E4760-4B73-43F8-845F-B1FEA84F8480}" type="CELLRANGE">
                      <a:rPr lang="en-US"/>
                      <a:pPr algn="ctr" rtl="0">
                        <a:defRPr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rgbClr val="1F497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8D5E-4ECD-9D16-E344570F2174}"/>
                </c:ext>
              </c:extLst>
            </c:dLbl>
            <c:dLbl>
              <c:idx val="5"/>
              <c:layout>
                <c:manualLayout>
                  <c:x val="0.32370107085167588"/>
                  <c:y val="-0.38544136011887681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 rtl="0">
                      <a:defRPr lang="en-US" sz="1600" b="1" i="0" u="none" strike="noStrike" kern="1200" baseline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05E5D6-02A9-4AA5-BA09-A032DFB8BC9E}" type="CELLRANGE">
                      <a:rPr lang="en-US" dirty="0"/>
                      <a:pPr algn="ctr" rtl="0">
                        <a:defRPr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rgbClr val="1F497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8D5E-4ECD-9D16-E344570F2174}"/>
                </c:ext>
              </c:extLst>
            </c:dLbl>
            <c:dLbl>
              <c:idx val="6"/>
              <c:layout>
                <c:manualLayout>
                  <c:x val="0.24064496112021602"/>
                  <c:y val="-0.3077373978358364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 rtl="0">
                      <a:defRPr lang="en-US" sz="1600" b="1" i="0" u="none" strike="noStrike" kern="1200" baseline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8C87404-E71B-42B5-8018-A15FE73C3E34}" type="CELLRANGE">
                      <a:rPr lang="en-US" dirty="0"/>
                      <a:pPr algn="ctr" rtl="0">
                        <a:defRPr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rgbClr val="1F497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8D5E-4ECD-9D16-E344570F2174}"/>
                </c:ext>
              </c:extLst>
            </c:dLbl>
            <c:dLbl>
              <c:idx val="7"/>
              <c:layout>
                <c:manualLayout>
                  <c:x val="0.17762733755465923"/>
                  <c:y val="-0.23305756658350699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 rtl="0">
                      <a:defRPr lang="en-US" sz="1600" b="1" i="0" u="none" strike="noStrike" kern="1200" baseline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9F014BC-388E-4B93-B879-A5202BF11A3E}" type="CELLRANGE">
                      <a:rPr lang="en-US"/>
                      <a:pPr algn="ctr" rtl="0">
                        <a:defRPr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rgbClr val="1F497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8D5E-4ECD-9D16-E344570F2174}"/>
                </c:ext>
              </c:extLst>
            </c:dLbl>
            <c:dLbl>
              <c:idx val="8"/>
              <c:layout>
                <c:manualLayout>
                  <c:x val="7.3399037382772175E-2"/>
                  <c:y val="-0.16134754609627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 rtl="0">
                      <a:defRPr lang="en-US" sz="1600" b="1" i="0" u="none" strike="noStrike" kern="1200" baseline="0">
                        <a:solidFill>
                          <a:srgbClr val="CC3399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E57337A-DD31-462F-9F75-50A8B5A687BD}" type="CELLRANGE">
                      <a:rPr lang="en-US" smtClean="0">
                        <a:solidFill>
                          <a:srgbClr val="CC3399"/>
                        </a:solidFill>
                      </a:rPr>
                      <a:pPr algn="ctr" rtl="0">
                        <a:defRPr>
                          <a:solidFill>
                            <a:srgbClr val="CC3399"/>
                          </a:solidFill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rgbClr val="CC339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8D5E-4ECD-9D16-E344570F2174}"/>
                </c:ext>
              </c:extLst>
            </c:dLbl>
            <c:dLbl>
              <c:idx val="9"/>
              <c:layout>
                <c:manualLayout>
                  <c:x val="4.5416791031738089E-2"/>
                  <c:y val="-7.7685855527835732E-2"/>
                </c:manualLayout>
              </c:layout>
              <c:tx>
                <c:rich>
                  <a:bodyPr/>
                  <a:lstStyle/>
                  <a:p>
                    <a:fld id="{B4DA4F78-BA28-4357-95A0-28C8E1BEFC9E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8D5E-4ECD-9D16-E344570F21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600" b="1" i="0" u="none" strike="noStrike" kern="1200" baseline="0">
                    <a:solidFill>
                      <a:srgbClr val="1F497D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Finances!$F$19:$F$28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Finances!$G$19:$G$28</c:f>
              <c:numCache>
                <c:formatCode>"$"#,##0</c:formatCode>
                <c:ptCount val="10"/>
                <c:pt idx="0">
                  <c:v>3301614</c:v>
                </c:pt>
                <c:pt idx="1">
                  <c:v>1842649</c:v>
                </c:pt>
                <c:pt idx="2">
                  <c:v>1013558</c:v>
                </c:pt>
                <c:pt idx="3">
                  <c:v>670686</c:v>
                </c:pt>
                <c:pt idx="4">
                  <c:v>383799</c:v>
                </c:pt>
                <c:pt idx="5">
                  <c:v>212650</c:v>
                </c:pt>
                <c:pt idx="6">
                  <c:v>148361</c:v>
                </c:pt>
                <c:pt idx="7">
                  <c:v>98513</c:v>
                </c:pt>
                <c:pt idx="8">
                  <c:v>55228</c:v>
                </c:pt>
                <c:pt idx="9">
                  <c:v>2783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Finances!$H$19:$H$30</c15:f>
                <c15:dlblRangeCache>
                  <c:ptCount val="12"/>
                  <c:pt idx="0">
                    <c:v>Seattle</c:v>
                  </c:pt>
                  <c:pt idx="1">
                    <c:v>Ft. Lauderdale</c:v>
                  </c:pt>
                  <c:pt idx="2">
                    <c:v>Los Angeles</c:v>
                  </c:pt>
                  <c:pt idx="3">
                    <c:v>Boston</c:v>
                  </c:pt>
                  <c:pt idx="4">
                    <c:v>New York</c:v>
                  </c:pt>
                  <c:pt idx="5">
                    <c:v>Durham</c:v>
                  </c:pt>
                  <c:pt idx="6">
                    <c:v>Oklahoma</c:v>
                  </c:pt>
                  <c:pt idx="7">
                    <c:v>Houston</c:v>
                  </c:pt>
                  <c:pt idx="8">
                    <c:v>New Hampshire</c:v>
                  </c:pt>
                  <c:pt idx="9">
                    <c:v>Albany</c:v>
                  </c:pt>
                  <c:pt idx="10">
                    <c:v>Stuart</c:v>
                  </c:pt>
                  <c:pt idx="11">
                    <c:v>Cincinnati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C-7AE0-4DEE-A355-8B65E3A820F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409010864"/>
        <c:axId val="409008904"/>
      </c:scatterChart>
      <c:valAx>
        <c:axId val="4090108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09008904"/>
        <c:crosses val="autoZero"/>
        <c:crossBetween val="midCat"/>
      </c:valAx>
      <c:valAx>
        <c:axId val="409008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D0D3E3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800" b="1" i="0" u="none" strike="noStrike" kern="1200" baseline="0">
                    <a:solidFill>
                      <a:srgbClr val="1F497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solidFill>
                      <a:srgbClr val="1F497D"/>
                    </a:solidFill>
                  </a:rPr>
                  <a:t>Total Expenses</a:t>
                </a:r>
              </a:p>
            </c:rich>
          </c:tx>
          <c:layout>
            <c:manualLayout>
              <c:xMode val="edge"/>
              <c:yMode val="edge"/>
              <c:x val="8.7981850628041872E-3"/>
              <c:y val="0.287544712891711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800" b="1" i="0" u="none" strike="noStrike" kern="1200" baseline="0">
                  <a:solidFill>
                    <a:srgbClr val="1F497D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0108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 rtl="0">
        <a:defRPr lang="en-US" sz="1600" b="1" i="0" u="none" strike="noStrike" kern="1200" baseline="0">
          <a:solidFill>
            <a:srgbClr val="1F497D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98273185904284"/>
          <c:y val="5.2779437053126967E-2"/>
          <c:w val="0.76200834869854828"/>
          <c:h val="0.83053059100371074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0.6851898079109553"/>
                  <c:y val="-0.11206896551724138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804843269784722E-2"/>
                      <c:h val="6.14942528735632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602-4E2E-94BF-D6663EB8E4CD}"/>
                </c:ext>
              </c:extLst>
            </c:dLbl>
            <c:dLbl>
              <c:idx val="1"/>
              <c:layout>
                <c:manualLayout>
                  <c:x val="0.64213288437271832"/>
                  <c:y val="-0.1379310344827586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02-4E2E-94BF-D6663EB8E4CD}"/>
                </c:ext>
              </c:extLst>
            </c:dLbl>
            <c:dLbl>
              <c:idx val="2"/>
              <c:layout>
                <c:manualLayout>
                  <c:x val="0.55322659468831503"/>
                  <c:y val="0.1259767852294325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49-4A45-B359-E32AF60150B6}"/>
                </c:ext>
              </c:extLst>
            </c:dLbl>
            <c:dLbl>
              <c:idx val="3"/>
              <c:layout>
                <c:manualLayout>
                  <c:x val="0.51561994854431836"/>
                  <c:y val="2.301384740700515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02-4E2E-94BF-D6663EB8E4CD}"/>
                </c:ext>
              </c:extLst>
            </c:dLbl>
            <c:dLbl>
              <c:idx val="4"/>
              <c:layout>
                <c:manualLayout>
                  <c:x val="0.467778922390722"/>
                  <c:y val="-1.664336139017105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49-4A45-B359-E32AF60150B6}"/>
                </c:ext>
              </c:extLst>
            </c:dLbl>
            <c:dLbl>
              <c:idx val="5"/>
              <c:layout>
                <c:manualLayout>
                  <c:x val="0.40200132029512597"/>
                  <c:y val="-0.21167141822789398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02-4E2E-94BF-D6663EB8E4CD}"/>
                </c:ext>
              </c:extLst>
            </c:dLbl>
            <c:dLbl>
              <c:idx val="6"/>
              <c:layout>
                <c:manualLayout>
                  <c:x val="0.35878166192776817"/>
                  <c:y val="-0.17227328265001357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49-4A45-B359-E32AF60150B6}"/>
                </c:ext>
              </c:extLst>
            </c:dLbl>
            <c:dLbl>
              <c:idx val="7"/>
              <c:layout>
                <c:manualLayout>
                  <c:x val="0.27216228211823806"/>
                  <c:y val="-0.16075979726672096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49-4A45-B359-E32AF60150B6}"/>
                </c:ext>
              </c:extLst>
            </c:dLbl>
            <c:dLbl>
              <c:idx val="8"/>
              <c:layout>
                <c:manualLayout>
                  <c:x val="0.2490881743177987"/>
                  <c:y val="-0.1199031586568920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49-4A45-B359-E32AF60150B6}"/>
                </c:ext>
              </c:extLst>
            </c:dLbl>
            <c:dLbl>
              <c:idx val="9"/>
              <c:layout>
                <c:manualLayout>
                  <c:x val="0.15945267522162992"/>
                  <c:y val="-7.177436872115133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New Hampshire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49-4A45-B359-E32AF60150B6}"/>
                </c:ext>
              </c:extLst>
            </c:dLbl>
            <c:dLbl>
              <c:idx val="10"/>
              <c:layout>
                <c:manualLayout>
                  <c:x val="0.14076537605557896"/>
                  <c:y val="-6.77880351163002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602-4E2E-94BF-D6663EB8E4CD}"/>
                </c:ext>
              </c:extLst>
            </c:dLbl>
            <c:dLbl>
              <c:idx val="11"/>
              <c:layout>
                <c:manualLayout>
                  <c:x val="4.9967293982645301E-2"/>
                  <c:y val="1.436781609195402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602-4E2E-94BF-D6663EB8E4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strRef>
              <c:f>'[Chart in Microsoft PowerPoint]Finance'!$A$106:$A$117</c:f>
              <c:strCache>
                <c:ptCount val="12"/>
                <c:pt idx="0">
                  <c:v>Chicago</c:v>
                </c:pt>
                <c:pt idx="1">
                  <c:v>Seattle</c:v>
                </c:pt>
                <c:pt idx="2">
                  <c:v>Los Angeles</c:v>
                </c:pt>
                <c:pt idx="3">
                  <c:v>New York</c:v>
                </c:pt>
                <c:pt idx="4">
                  <c:v>Boston</c:v>
                </c:pt>
                <c:pt idx="5">
                  <c:v>Cincinnati</c:v>
                </c:pt>
                <c:pt idx="6">
                  <c:v>Durham</c:v>
                </c:pt>
                <c:pt idx="7">
                  <c:v>Oklahoma City</c:v>
                </c:pt>
                <c:pt idx="8">
                  <c:v>Houston</c:v>
                </c:pt>
                <c:pt idx="9">
                  <c:v>Hampton</c:v>
                </c:pt>
                <c:pt idx="10">
                  <c:v>Albany</c:v>
                </c:pt>
                <c:pt idx="11">
                  <c:v>Fort Lauderdale</c:v>
                </c:pt>
              </c:strCache>
            </c:strRef>
          </c:xVal>
          <c:yVal>
            <c:numRef>
              <c:f>'[Chart in Microsoft PowerPoint]Finance'!$B$106:$B$117</c:f>
              <c:numCache>
                <c:formatCode>General</c:formatCode>
                <c:ptCount val="12"/>
                <c:pt idx="0">
                  <c:v>3915583</c:v>
                </c:pt>
                <c:pt idx="1">
                  <c:v>3412016</c:v>
                </c:pt>
                <c:pt idx="2">
                  <c:v>793100</c:v>
                </c:pt>
                <c:pt idx="3">
                  <c:v>616420</c:v>
                </c:pt>
                <c:pt idx="4">
                  <c:v>515181</c:v>
                </c:pt>
                <c:pt idx="5">
                  <c:v>254749</c:v>
                </c:pt>
                <c:pt idx="6">
                  <c:v>211054</c:v>
                </c:pt>
                <c:pt idx="7">
                  <c:v>149690</c:v>
                </c:pt>
                <c:pt idx="8">
                  <c:v>110000</c:v>
                </c:pt>
                <c:pt idx="9">
                  <c:v>79000</c:v>
                </c:pt>
                <c:pt idx="10">
                  <c:v>10000</c:v>
                </c:pt>
                <c:pt idx="11">
                  <c:v>9730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F749-4A45-B359-E32AF60150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409010472"/>
        <c:axId val="409009296"/>
      </c:scatterChart>
      <c:valAx>
        <c:axId val="409010472"/>
        <c:scaling>
          <c:orientation val="minMax"/>
        </c:scaling>
        <c:delete val="1"/>
        <c:axPos val="b"/>
        <c:majorTickMark val="out"/>
        <c:minorTickMark val="none"/>
        <c:tickLblPos val="nextTo"/>
        <c:crossAx val="409009296"/>
        <c:crosses val="autoZero"/>
        <c:crossBetween val="midCat"/>
      </c:valAx>
      <c:valAx>
        <c:axId val="409009296"/>
        <c:scaling>
          <c:orientation val="minMax"/>
          <c:max val="8000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en-US" sz="1800" baseline="0">
                    <a:latin typeface="Arial" panose="020B0604020202020204" pitchFamily="34" charset="0"/>
                  </a:rPr>
                  <a:t>Total Expense </a:t>
                </a:r>
              </a:p>
            </c:rich>
          </c:tx>
          <c:layout>
            <c:manualLayout>
              <c:xMode val="edge"/>
              <c:yMode val="edge"/>
              <c:x val="4.0525492863022977E-3"/>
              <c:y val="0.216647207892116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out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0104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112963758930602"/>
          <c:y val="3.0021121158862553E-2"/>
          <c:w val="0.8458829021987464"/>
          <c:h val="0.93395353345050236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0.67625215805849881"/>
                  <c:y val="-1.1951787715753528E-2"/>
                </c:manualLayout>
              </c:layout>
              <c:tx>
                <c:rich>
                  <a:bodyPr/>
                  <a:lstStyle/>
                  <a:p>
                    <a:fld id="{4EB0C5EE-0DE3-4BEC-BCE5-07476AA0F8BE}" type="CELLRANGE">
                      <a:rPr lang="en-US" dirty="0">
                        <a:solidFill>
                          <a:srgbClr val="CC3399"/>
                        </a:solidFill>
                      </a:rPr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323091825836405E-2"/>
                      <c:h val="8.76805572677917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E8BC-4868-B245-64BCC411BDE0}"/>
                </c:ext>
              </c:extLst>
            </c:dLbl>
            <c:dLbl>
              <c:idx val="1"/>
              <c:layout>
                <c:manualLayout>
                  <c:x val="0.57059104596743537"/>
                  <c:y val="-0.3197071746722466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 rtl="0">
                      <a:defRPr lang="en-US" sz="1600" b="1" i="0" u="none" strike="noStrike" kern="1200" baseline="0">
                        <a:solidFill>
                          <a:srgbClr val="CC3399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8607807-6A92-49F5-A8CB-89C321B543A1}" type="CELLRANGE">
                      <a:rPr lang="en-US" dirty="0">
                        <a:solidFill>
                          <a:srgbClr val="CC3399"/>
                        </a:solidFill>
                      </a:rPr>
                      <a:pPr algn="ctr" rtl="0">
                        <a:defRPr>
                          <a:solidFill>
                            <a:srgbClr val="CC3399"/>
                          </a:solidFill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rgbClr val="CC339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E8BC-4868-B245-64BCC411BDE0}"/>
                </c:ext>
              </c:extLst>
            </c:dLbl>
            <c:dLbl>
              <c:idx val="2"/>
              <c:layout>
                <c:manualLayout>
                  <c:x val="0.52063480703662834"/>
                  <c:y val="-0.4511755455655069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 rtl="0">
                      <a:defRPr lang="en-US" sz="1600" b="1" i="0" u="none" strike="noStrike" kern="1200" baseline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836E1A0-8A9C-405A-9E84-1A441C971342}" type="CELLRANGE">
                      <a:rPr lang="en-US"/>
                      <a:pPr algn="ctr" rtl="0">
                        <a:defRPr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rgbClr val="1F497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E8BC-4868-B245-64BCC411BDE0}"/>
                </c:ext>
              </c:extLst>
            </c:dLbl>
            <c:dLbl>
              <c:idx val="3"/>
              <c:layout>
                <c:manualLayout>
                  <c:x val="0.46942008479417563"/>
                  <c:y val="-0.4481876280452055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 rtl="0">
                      <a:defRPr lang="en-US" sz="1600" b="1" i="0" u="none" strike="noStrike" kern="1200" baseline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17542E3-33CB-49D0-99E8-42D5A1123496}" type="CELLRANGE">
                      <a:rPr lang="en-US" dirty="0"/>
                      <a:pPr algn="ctr" rtl="0">
                        <a:defRPr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rgbClr val="1F497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E8BC-4868-B245-64BCC411BDE0}"/>
                </c:ext>
              </c:extLst>
            </c:dLbl>
            <c:dLbl>
              <c:idx val="4"/>
              <c:layout>
                <c:manualLayout>
                  <c:x val="0.38690586297291529"/>
                  <c:y val="0.2360226630014878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 rtl="0">
                      <a:defRPr lang="en-US" sz="1600" b="1" i="0" u="none" strike="noStrike" kern="1200" baseline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D352A7A-E108-4C49-A59F-2EDA484137B4}" type="CELLRANGE">
                      <a:rPr lang="en-US"/>
                      <a:pPr algn="ctr" rtl="0">
                        <a:defRPr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rgbClr val="1F497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E8BC-4868-B245-64BCC411BDE0}"/>
                </c:ext>
              </c:extLst>
            </c:dLbl>
            <c:dLbl>
              <c:idx val="5"/>
              <c:layout>
                <c:manualLayout>
                  <c:x val="0.3215624827660532"/>
                  <c:y val="-8.067377304813699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 rtl="0">
                      <a:defRPr lang="en-US" sz="1600" b="1" i="0" u="none" strike="noStrike" kern="1200" baseline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9C03B99-EF5B-4CE6-9EE1-CA2EBDC36896}" type="CELLRANGE">
                      <a:rPr lang="en-US" dirty="0"/>
                      <a:pPr algn="ctr" rtl="0">
                        <a:defRPr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rgbClr val="1F497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E8BC-4868-B245-64BCC411BDE0}"/>
                </c:ext>
              </c:extLst>
            </c:dLbl>
            <c:dLbl>
              <c:idx val="6"/>
              <c:layout>
                <c:manualLayout>
                  <c:x val="0.23515055786417341"/>
                  <c:y val="-0.13595024717371229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 rtl="0">
                      <a:defRPr lang="en-US" sz="1600" b="1" i="0" u="none" strike="noStrike" kern="1200" baseline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Oklahoma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rgbClr val="1F497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02109245646732"/>
                      <c:h val="8.48568575765589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E8BC-4868-B245-64BCC411BDE0}"/>
                </c:ext>
              </c:extLst>
            </c:dLbl>
            <c:dLbl>
              <c:idx val="7"/>
              <c:layout>
                <c:manualLayout>
                  <c:x val="0.17762733755465923"/>
                  <c:y val="-0.17628713369778085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 rtl="0">
                      <a:defRPr lang="en-US" sz="1600" b="1" i="0" u="none" strike="noStrike" kern="1200" baseline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F948961-BE3E-4A14-818C-519D8E1DB4C8}" type="CELLRANGE">
                      <a:rPr lang="en-US"/>
                      <a:pPr algn="ctr" rtl="0">
                        <a:defRPr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rgbClr val="1F497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E8BC-4868-B245-64BCC411BDE0}"/>
                </c:ext>
              </c:extLst>
            </c:dLbl>
            <c:dLbl>
              <c:idx val="8"/>
              <c:layout>
                <c:manualLayout>
                  <c:x val="7.3399037382772328E-2"/>
                  <c:y val="-0.1852508862586850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 rtl="0">
                      <a:defRPr lang="en-US" sz="1600" b="1" i="0" u="none" strike="noStrike" kern="1200" baseline="0">
                        <a:solidFill>
                          <a:srgbClr val="CC3399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E57337A-DD31-462F-9F75-50A8B5A687BD}" type="CELLRANGE">
                      <a:rPr lang="en-US" smtClean="0">
                        <a:solidFill>
                          <a:srgbClr val="CC3399"/>
                        </a:solidFill>
                      </a:rPr>
                      <a:pPr algn="ctr" rtl="0">
                        <a:defRPr>
                          <a:solidFill>
                            <a:srgbClr val="CC3399"/>
                          </a:solidFill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rgbClr val="CC339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E8BC-4868-B245-64BCC411BDE0}"/>
                </c:ext>
              </c:extLst>
            </c:dLbl>
            <c:dLbl>
              <c:idx val="9"/>
              <c:layout>
                <c:manualLayout>
                  <c:x val="4.4347496988926913E-2"/>
                  <c:y val="-0.21513006146169877"/>
                </c:manualLayout>
              </c:layout>
              <c:tx>
                <c:rich>
                  <a:bodyPr/>
                  <a:lstStyle/>
                  <a:p>
                    <a:fld id="{39C769AC-47DD-48E1-8BED-3FA603DB0A39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E8BC-4868-B245-64BCC411BD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600" b="1" i="0" u="none" strike="noStrike" kern="1200" baseline="0">
                    <a:solidFill>
                      <a:srgbClr val="1F497D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Finances!$F$19:$F$28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Finances!$G$19:$G$28</c:f>
              <c:numCache>
                <c:formatCode>"$"#,##0</c:formatCode>
                <c:ptCount val="10"/>
                <c:pt idx="0">
                  <c:v>3301614</c:v>
                </c:pt>
                <c:pt idx="1">
                  <c:v>1842649</c:v>
                </c:pt>
                <c:pt idx="2">
                  <c:v>1013558</c:v>
                </c:pt>
                <c:pt idx="3">
                  <c:v>670686</c:v>
                </c:pt>
                <c:pt idx="4">
                  <c:v>383799</c:v>
                </c:pt>
                <c:pt idx="5">
                  <c:v>212650</c:v>
                </c:pt>
                <c:pt idx="6">
                  <c:v>148361</c:v>
                </c:pt>
                <c:pt idx="7">
                  <c:v>98513</c:v>
                </c:pt>
                <c:pt idx="8">
                  <c:v>55228</c:v>
                </c:pt>
                <c:pt idx="9">
                  <c:v>2783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Finances!$H$19:$H$30</c15:f>
                <c15:dlblRangeCache>
                  <c:ptCount val="12"/>
                  <c:pt idx="0">
                    <c:v>Seattle</c:v>
                  </c:pt>
                  <c:pt idx="1">
                    <c:v>Ft. Lauderdale</c:v>
                  </c:pt>
                  <c:pt idx="2">
                    <c:v>Los Angeles</c:v>
                  </c:pt>
                  <c:pt idx="3">
                    <c:v>Boston</c:v>
                  </c:pt>
                  <c:pt idx="4">
                    <c:v>New York</c:v>
                  </c:pt>
                  <c:pt idx="5">
                    <c:v>Durham</c:v>
                  </c:pt>
                  <c:pt idx="6">
                    <c:v>Oklahoma</c:v>
                  </c:pt>
                  <c:pt idx="7">
                    <c:v>Houston</c:v>
                  </c:pt>
                  <c:pt idx="8">
                    <c:v>New Hampshire</c:v>
                  </c:pt>
                  <c:pt idx="9">
                    <c:v>Albany</c:v>
                  </c:pt>
                  <c:pt idx="10">
                    <c:v>Stuart</c:v>
                  </c:pt>
                  <c:pt idx="11">
                    <c:v>Cincinnati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C-7AE0-4DEE-A355-8B65E3A820F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409012824"/>
        <c:axId val="409014784"/>
      </c:scatterChart>
      <c:valAx>
        <c:axId val="4090128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09014784"/>
        <c:crosses val="autoZero"/>
        <c:crossBetween val="midCat"/>
      </c:valAx>
      <c:valAx>
        <c:axId val="409014784"/>
        <c:scaling>
          <c:orientation val="minMax"/>
          <c:max val="400000"/>
        </c:scaling>
        <c:delete val="0"/>
        <c:axPos val="l"/>
        <c:majorGridlines>
          <c:spPr>
            <a:ln w="9525" cap="flat" cmpd="sng" algn="ctr">
              <a:solidFill>
                <a:srgbClr val="D0D3E3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800" b="1" i="0" u="none" strike="noStrike" kern="1200" baseline="0">
                    <a:solidFill>
                      <a:srgbClr val="1F497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Total Expenses</a:t>
                </a:r>
              </a:p>
            </c:rich>
          </c:tx>
          <c:layout>
            <c:manualLayout>
              <c:xMode val="edge"/>
              <c:yMode val="edge"/>
              <c:x val="8.7981850628041872E-3"/>
              <c:y val="0.287544712891711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800" b="1" i="0" u="none" strike="noStrike" kern="1200" baseline="0">
                  <a:solidFill>
                    <a:srgbClr val="1F497D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0128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 rtl="0">
        <a:defRPr lang="en-US" sz="1600" b="1" i="0" u="none" strike="noStrike" kern="1200" baseline="0">
          <a:solidFill>
            <a:srgbClr val="1F497D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5584284233974322E-2"/>
                  <c:y val="-5.0354196796828968E-2"/>
                </c:manualLayout>
              </c:layout>
              <c:tx>
                <c:rich>
                  <a:bodyPr/>
                  <a:lstStyle/>
                  <a:p>
                    <a:fld id="{9711AE45-1D97-4205-B889-D5D0BC4DE79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EA12-43BB-AAA1-FB55E13C6D07}"/>
                </c:ext>
              </c:extLst>
            </c:dLbl>
            <c:dLbl>
              <c:idx val="1"/>
              <c:layout>
                <c:manualLayout>
                  <c:x val="-9.0639467938848084E-2"/>
                  <c:y val="4.885215240952024E-2"/>
                </c:manualLayout>
              </c:layout>
              <c:tx>
                <c:rich>
                  <a:bodyPr/>
                  <a:lstStyle/>
                  <a:p>
                    <a:fld id="{6C531045-B708-4A03-B23F-CAAE0ACDF91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EA12-43BB-AAA1-FB55E13C6D07}"/>
                </c:ext>
              </c:extLst>
            </c:dLbl>
            <c:dLbl>
              <c:idx val="2"/>
              <c:layout>
                <c:manualLayout>
                  <c:x val="-2.8903567905075696E-2"/>
                  <c:y val="-5.3188663917010374E-2"/>
                </c:manualLayout>
              </c:layout>
              <c:tx>
                <c:rich>
                  <a:bodyPr/>
                  <a:lstStyle/>
                  <a:p>
                    <a:fld id="{08B0A800-CE75-4FD7-9D30-4EE2BE014F2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EA12-43BB-AAA1-FB55E13C6D07}"/>
                </c:ext>
              </c:extLst>
            </c:dLbl>
            <c:dLbl>
              <c:idx val="3"/>
              <c:layout>
                <c:manualLayout>
                  <c:x val="-2.9753461668355286E-2"/>
                  <c:y val="-4.7519729676647617E-2"/>
                </c:manualLayout>
              </c:layout>
              <c:tx>
                <c:rich>
                  <a:bodyPr/>
                  <a:lstStyle/>
                  <a:p>
                    <a:fld id="{568954B1-79A2-46B6-8779-84C87B7653A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EA12-43BB-AAA1-FB55E13C6D07}"/>
                </c:ext>
              </c:extLst>
            </c:dLbl>
            <c:dLbl>
              <c:idx val="4"/>
              <c:layout>
                <c:manualLayout>
                  <c:x val="-8.299849043692234E-2"/>
                  <c:y val="6.585895513060867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Ft. Lauderdale</a:t>
                    </a:r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12-43BB-AAA1-FB55E13C6D07}"/>
                </c:ext>
              </c:extLst>
            </c:dLbl>
            <c:dLbl>
              <c:idx val="5"/>
              <c:layout>
                <c:manualLayout>
                  <c:x val="-3.5494765281999408E-2"/>
                  <c:y val="-6.1692065277554595E-2"/>
                </c:manualLayout>
              </c:layout>
              <c:tx>
                <c:rich>
                  <a:bodyPr/>
                  <a:lstStyle/>
                  <a:p>
                    <a:fld id="{E21E2602-053D-4BDC-ADCB-916B12A8CC5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EA12-43BB-AAA1-FB55E13C6D07}"/>
                </c:ext>
              </c:extLst>
            </c:dLbl>
            <c:dLbl>
              <c:idx val="6"/>
              <c:layout>
                <c:manualLayout>
                  <c:x val="-1.8284948424000191E-2"/>
                  <c:y val="-5.8857598157373132E-2"/>
                </c:manualLayout>
              </c:layout>
              <c:tx>
                <c:rich>
                  <a:bodyPr/>
                  <a:lstStyle/>
                  <a:p>
                    <a:fld id="{63577792-E330-4D51-8190-301E57C9B89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EA12-43BB-AAA1-FB55E13C6D07}"/>
                </c:ext>
              </c:extLst>
            </c:dLbl>
            <c:dLbl>
              <c:idx val="7"/>
              <c:layout>
                <c:manualLayout>
                  <c:x val="-3.1546234025711328E-2"/>
                  <c:y val="-4.7519729676647617E-2"/>
                </c:manualLayout>
              </c:layout>
              <c:tx>
                <c:rich>
                  <a:bodyPr/>
                  <a:lstStyle/>
                  <a:p>
                    <a:fld id="{091521D5-D41F-4BF9-872F-78A3BFA7D74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EA12-43BB-AAA1-FB55E13C6D07}"/>
                </c:ext>
              </c:extLst>
            </c:dLbl>
            <c:dLbl>
              <c:idx val="8"/>
              <c:layout>
                <c:manualLayout>
                  <c:x val="-5.3715005482470719E-2"/>
                  <c:y val="-5.602313103719188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Oklahoma</a:t>
                    </a:r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A12-43BB-AAA1-FB55E13C6D07}"/>
                </c:ext>
              </c:extLst>
            </c:dLbl>
            <c:dLbl>
              <c:idx val="9"/>
              <c:layout>
                <c:manualLayout>
                  <c:x val="-4.0107575205581572E-2"/>
                  <c:y val="-5.8857598157373188E-2"/>
                </c:manualLayout>
              </c:layout>
              <c:tx>
                <c:rich>
                  <a:bodyPr/>
                  <a:lstStyle/>
                  <a:p>
                    <a:fld id="{59CC5DE5-40EB-4AB9-801C-E106DF70896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EA12-43BB-AAA1-FB55E13C6D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1F497D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Finances!$A$163:$A$173</c:f>
              <c:strCache>
                <c:ptCount val="10"/>
                <c:pt idx="0">
                  <c:v>Albany</c:v>
                </c:pt>
                <c:pt idx="1">
                  <c:v>New Hampshire</c:v>
                </c:pt>
                <c:pt idx="2">
                  <c:v>Boston</c:v>
                </c:pt>
                <c:pt idx="3">
                  <c:v>Durham</c:v>
                </c:pt>
                <c:pt idx="4">
                  <c:v>Fort Lauderdale</c:v>
                </c:pt>
                <c:pt idx="5">
                  <c:v>Houston</c:v>
                </c:pt>
                <c:pt idx="6">
                  <c:v>Los Angeles</c:v>
                </c:pt>
                <c:pt idx="7">
                  <c:v>New York</c:v>
                </c:pt>
                <c:pt idx="8">
                  <c:v>Oklahoma City</c:v>
                </c:pt>
                <c:pt idx="9">
                  <c:v>Seattle</c:v>
                </c:pt>
              </c:strCache>
            </c:strRef>
          </c:xVal>
          <c:yVal>
            <c:numRef>
              <c:f>Finances!$B$163:$B$173</c:f>
              <c:numCache>
                <c:formatCode>0.00%</c:formatCode>
                <c:ptCount val="11"/>
                <c:pt idx="0">
                  <c:v>0.17613972764949673</c:v>
                </c:pt>
                <c:pt idx="1">
                  <c:v>-6.504676501783821E-2</c:v>
                </c:pt>
                <c:pt idx="2">
                  <c:v>9.020510024512738E-3</c:v>
                </c:pt>
                <c:pt idx="3">
                  <c:v>7.4634139973281236E-2</c:v>
                </c:pt>
                <c:pt idx="4">
                  <c:v>-6.8977162073107154E-3</c:v>
                </c:pt>
                <c:pt idx="5">
                  <c:v>2.5241431172326446E-2</c:v>
                </c:pt>
                <c:pt idx="6">
                  <c:v>3.3747776364735291E-2</c:v>
                </c:pt>
                <c:pt idx="7">
                  <c:v>0.10827991440580108</c:v>
                </c:pt>
                <c:pt idx="8">
                  <c:v>-9.0825539674136813E-2</c:v>
                </c:pt>
                <c:pt idx="9">
                  <c:v>0.21643012051109348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Finances!$A$163:$A$173</c15:f>
                <c15:dlblRangeCache>
                  <c:ptCount val="11"/>
                  <c:pt idx="0">
                    <c:v>Albany</c:v>
                  </c:pt>
                  <c:pt idx="1">
                    <c:v>New Hampshire</c:v>
                  </c:pt>
                  <c:pt idx="2">
                    <c:v>Boston</c:v>
                  </c:pt>
                  <c:pt idx="3">
                    <c:v>Durham</c:v>
                  </c:pt>
                  <c:pt idx="4">
                    <c:v>Fort Lauderdale</c:v>
                  </c:pt>
                  <c:pt idx="5">
                    <c:v>Houston</c:v>
                  </c:pt>
                  <c:pt idx="6">
                    <c:v>Los Angeles</c:v>
                  </c:pt>
                  <c:pt idx="7">
                    <c:v>New York</c:v>
                  </c:pt>
                  <c:pt idx="8">
                    <c:v>Oklahoma City</c:v>
                  </c:pt>
                  <c:pt idx="9">
                    <c:v>Seattle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FB0C-40C1-BF5C-CFFB0215D90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409011256"/>
        <c:axId val="409008512"/>
      </c:scatterChart>
      <c:valAx>
        <c:axId val="409011256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008512"/>
        <c:crosses val="autoZero"/>
        <c:crossBetween val="midCat"/>
      </c:valAx>
      <c:valAx>
        <c:axId val="409008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D6D8ED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1F497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>
                    <a:solidFill>
                      <a:srgbClr val="1F497D"/>
                    </a:solidFill>
                  </a:rPr>
                  <a:t>Net Revenue</a:t>
                </a:r>
                <a:r>
                  <a:rPr lang="en-US" sz="1800" b="1" baseline="0" dirty="0">
                    <a:solidFill>
                      <a:srgbClr val="1F497D"/>
                    </a:solidFill>
                  </a:rPr>
                  <a:t> (%)</a:t>
                </a:r>
                <a:endParaRPr lang="en-US" sz="1800" b="1" dirty="0">
                  <a:solidFill>
                    <a:srgbClr val="1F497D"/>
                  </a:solidFill>
                </a:endParaRPr>
              </a:p>
            </c:rich>
          </c:tx>
          <c:layout>
            <c:manualLayout>
              <c:xMode val="edge"/>
              <c:yMode val="edge"/>
              <c:x val="2.251491613193741E-3"/>
              <c:y val="0.332582087953291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rgbClr val="1F497D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0112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7390701321262928E-2"/>
          <c:y val="2.0596069129607399E-2"/>
          <c:w val="0.92455375831482867"/>
          <c:h val="0.7655545579473989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Finances!$C$76</c:f>
              <c:strCache>
                <c:ptCount val="1"/>
                <c:pt idx="0">
                  <c:v>Fees for Program Services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Finances!$D$75:$N$75</c:f>
              <c:strCache>
                <c:ptCount val="11"/>
                <c:pt idx="0">
                  <c:v>Albany
($3,378)</c:v>
                </c:pt>
                <c:pt idx="1">
                  <c:v>Boston
($676,791)</c:v>
                </c:pt>
                <c:pt idx="2">
                  <c:v>Durham
($229,801)</c:v>
                </c:pt>
                <c:pt idx="3">
                  <c:v>Ft. Lauderdale
($1,830,026)</c:v>
                </c:pt>
                <c:pt idx="4">
                  <c:v>Houston
($101,064)</c:v>
                </c:pt>
                <c:pt idx="5">
                  <c:v>Los Angeles
($1,048,958)</c:v>
                </c:pt>
                <c:pt idx="6">
                  <c:v>New Hampshire
($51,855)</c:v>
                </c:pt>
                <c:pt idx="7">
                  <c:v>New York
($430,403)</c:v>
                </c:pt>
                <c:pt idx="8">
                  <c:v>Oklahoma
($136,008)</c:v>
                </c:pt>
                <c:pt idx="9">
                  <c:v>Seattle
($4,213,554)</c:v>
                </c:pt>
                <c:pt idx="10">
                  <c:v>Treasure Coast
($600)</c:v>
                </c:pt>
              </c:strCache>
            </c:strRef>
          </c:cat>
          <c:val>
            <c:numRef>
              <c:f>Finances!$D$76:$N$76</c:f>
              <c:numCache>
                <c:formatCode>General</c:formatCode>
                <c:ptCount val="11"/>
                <c:pt idx="0">
                  <c:v>0.94079336885731202</c:v>
                </c:pt>
                <c:pt idx="1">
                  <c:v>0.65628532294312425</c:v>
                </c:pt>
                <c:pt idx="2">
                  <c:v>0.76609762359606792</c:v>
                </c:pt>
                <c:pt idx="3">
                  <c:v>0</c:v>
                </c:pt>
                <c:pt idx="4">
                  <c:v>0.17291023509855141</c:v>
                </c:pt>
                <c:pt idx="5">
                  <c:v>0.2049567284867459</c:v>
                </c:pt>
                <c:pt idx="6">
                  <c:v>0.85810432938000192</c:v>
                </c:pt>
                <c:pt idx="7">
                  <c:v>0.52795868058540485</c:v>
                </c:pt>
                <c:pt idx="8">
                  <c:v>0.15072642785718487</c:v>
                </c:pt>
                <c:pt idx="9">
                  <c:v>0.47296391597212234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BF-44FD-8763-61BF40C6336D}"/>
            </c:ext>
          </c:extLst>
        </c:ser>
        <c:ser>
          <c:idx val="1"/>
          <c:order val="1"/>
          <c:tx>
            <c:strRef>
              <c:f>Finances!$C$77</c:f>
              <c:strCache>
                <c:ptCount val="1"/>
                <c:pt idx="0">
                  <c:v>Foundations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Finances!$D$75:$N$75</c:f>
              <c:strCache>
                <c:ptCount val="11"/>
                <c:pt idx="0">
                  <c:v>Albany
($3,378)</c:v>
                </c:pt>
                <c:pt idx="1">
                  <c:v>Boston
($676,791)</c:v>
                </c:pt>
                <c:pt idx="2">
                  <c:v>Durham
($229,801)</c:v>
                </c:pt>
                <c:pt idx="3">
                  <c:v>Ft. Lauderdale
($1,830,026)</c:v>
                </c:pt>
                <c:pt idx="4">
                  <c:v>Houston
($101,064)</c:v>
                </c:pt>
                <c:pt idx="5">
                  <c:v>Los Angeles
($1,048,958)</c:v>
                </c:pt>
                <c:pt idx="6">
                  <c:v>New Hampshire
($51,855)</c:v>
                </c:pt>
                <c:pt idx="7">
                  <c:v>New York
($430,403)</c:v>
                </c:pt>
                <c:pt idx="8">
                  <c:v>Oklahoma
($136,008)</c:v>
                </c:pt>
                <c:pt idx="9">
                  <c:v>Seattle
($4,213,554)</c:v>
                </c:pt>
                <c:pt idx="10">
                  <c:v>Treasure Coast
($600)</c:v>
                </c:pt>
              </c:strCache>
            </c:strRef>
          </c:cat>
          <c:val>
            <c:numRef>
              <c:f>Finances!$D$77:$N$77</c:f>
              <c:numCache>
                <c:formatCode>General</c:formatCode>
                <c:ptCount val="11"/>
                <c:pt idx="0">
                  <c:v>0</c:v>
                </c:pt>
                <c:pt idx="1">
                  <c:v>0.19282171305469487</c:v>
                </c:pt>
                <c:pt idx="2">
                  <c:v>7.909452091157132E-2</c:v>
                </c:pt>
                <c:pt idx="3">
                  <c:v>0.22513341340505544</c:v>
                </c:pt>
                <c:pt idx="4">
                  <c:v>9.8947201773133861E-2</c:v>
                </c:pt>
                <c:pt idx="5">
                  <c:v>0.43300685060793664</c:v>
                </c:pt>
                <c:pt idx="6">
                  <c:v>0</c:v>
                </c:pt>
                <c:pt idx="7">
                  <c:v>0.11617019398098991</c:v>
                </c:pt>
                <c:pt idx="8">
                  <c:v>0.51835186165519676</c:v>
                </c:pt>
                <c:pt idx="9">
                  <c:v>0.23412515895132707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BF-44FD-8763-61BF40C6336D}"/>
            </c:ext>
          </c:extLst>
        </c:ser>
        <c:ser>
          <c:idx val="2"/>
          <c:order val="2"/>
          <c:tx>
            <c:strRef>
              <c:f>Finances!$C$78</c:f>
              <c:strCache>
                <c:ptCount val="1"/>
                <c:pt idx="0">
                  <c:v>Corporate Support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Finances!$D$75:$N$75</c:f>
              <c:strCache>
                <c:ptCount val="11"/>
                <c:pt idx="0">
                  <c:v>Albany
($3,378)</c:v>
                </c:pt>
                <c:pt idx="1">
                  <c:v>Boston
($676,791)</c:v>
                </c:pt>
                <c:pt idx="2">
                  <c:v>Durham
($229,801)</c:v>
                </c:pt>
                <c:pt idx="3">
                  <c:v>Ft. Lauderdale
($1,830,026)</c:v>
                </c:pt>
                <c:pt idx="4">
                  <c:v>Houston
($101,064)</c:v>
                </c:pt>
                <c:pt idx="5">
                  <c:v>Los Angeles
($1,048,958)</c:v>
                </c:pt>
                <c:pt idx="6">
                  <c:v>New Hampshire
($51,855)</c:v>
                </c:pt>
                <c:pt idx="7">
                  <c:v>New York
($430,403)</c:v>
                </c:pt>
                <c:pt idx="8">
                  <c:v>Oklahoma
($136,008)</c:v>
                </c:pt>
                <c:pt idx="9">
                  <c:v>Seattle
($4,213,554)</c:v>
                </c:pt>
                <c:pt idx="10">
                  <c:v>Treasure Coast
($600)</c:v>
                </c:pt>
              </c:strCache>
            </c:strRef>
          </c:cat>
          <c:val>
            <c:numRef>
              <c:f>Finances!$D$78:$N$78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3.6988524854112905E-3</c:v>
                </c:pt>
                <c:pt idx="3">
                  <c:v>1.25681274473696E-2</c:v>
                </c:pt>
                <c:pt idx="4">
                  <c:v>0.30896263753661046</c:v>
                </c:pt>
                <c:pt idx="5">
                  <c:v>0.11678255945423935</c:v>
                </c:pt>
                <c:pt idx="6">
                  <c:v>0</c:v>
                </c:pt>
                <c:pt idx="7">
                  <c:v>0</c:v>
                </c:pt>
                <c:pt idx="8">
                  <c:v>0.1360214105052644</c:v>
                </c:pt>
                <c:pt idx="9">
                  <c:v>2.2952832691832122E-2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BF-44FD-8763-61BF40C6336D}"/>
            </c:ext>
          </c:extLst>
        </c:ser>
        <c:ser>
          <c:idx val="3"/>
          <c:order val="3"/>
          <c:tx>
            <c:strRef>
              <c:f>Finances!$C$79</c:f>
              <c:strCache>
                <c:ptCount val="1"/>
                <c:pt idx="0">
                  <c:v>Government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Finances!$D$75:$N$75</c:f>
              <c:strCache>
                <c:ptCount val="11"/>
                <c:pt idx="0">
                  <c:v>Albany
($3,378)</c:v>
                </c:pt>
                <c:pt idx="1">
                  <c:v>Boston
($676,791)</c:v>
                </c:pt>
                <c:pt idx="2">
                  <c:v>Durham
($229,801)</c:v>
                </c:pt>
                <c:pt idx="3">
                  <c:v>Ft. Lauderdale
($1,830,026)</c:v>
                </c:pt>
                <c:pt idx="4">
                  <c:v>Houston
($101,064)</c:v>
                </c:pt>
                <c:pt idx="5">
                  <c:v>Los Angeles
($1,048,958)</c:v>
                </c:pt>
                <c:pt idx="6">
                  <c:v>New Hampshire
($51,855)</c:v>
                </c:pt>
                <c:pt idx="7">
                  <c:v>New York
($430,403)</c:v>
                </c:pt>
                <c:pt idx="8">
                  <c:v>Oklahoma
($136,008)</c:v>
                </c:pt>
                <c:pt idx="9">
                  <c:v>Seattle
($4,213,554)</c:v>
                </c:pt>
                <c:pt idx="10">
                  <c:v>Treasure Coast
($600)</c:v>
                </c:pt>
              </c:strCache>
            </c:strRef>
          </c:cat>
          <c:val>
            <c:numRef>
              <c:f>Finances!$D$79:$N$79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0.71146530158587906</c:v>
                </c:pt>
                <c:pt idx="4">
                  <c:v>0</c:v>
                </c:pt>
                <c:pt idx="5">
                  <c:v>2.3833175398824357E-2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2.204433596911301E-2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BF-44FD-8763-61BF40C6336D}"/>
            </c:ext>
          </c:extLst>
        </c:ser>
        <c:ser>
          <c:idx val="4"/>
          <c:order val="4"/>
          <c:tx>
            <c:strRef>
              <c:f>Finances!$C$80</c:f>
              <c:strCache>
                <c:ptCount val="1"/>
                <c:pt idx="0">
                  <c:v>Individuals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Finances!$D$75:$N$75</c:f>
              <c:strCache>
                <c:ptCount val="11"/>
                <c:pt idx="0">
                  <c:v>Albany
($3,378)</c:v>
                </c:pt>
                <c:pt idx="1">
                  <c:v>Boston
($676,791)</c:v>
                </c:pt>
                <c:pt idx="2">
                  <c:v>Durham
($229,801)</c:v>
                </c:pt>
                <c:pt idx="3">
                  <c:v>Ft. Lauderdale
($1,830,026)</c:v>
                </c:pt>
                <c:pt idx="4">
                  <c:v>Houston
($101,064)</c:v>
                </c:pt>
                <c:pt idx="5">
                  <c:v>Los Angeles
($1,048,958)</c:v>
                </c:pt>
                <c:pt idx="6">
                  <c:v>New Hampshire
($51,855)</c:v>
                </c:pt>
                <c:pt idx="7">
                  <c:v>New York
($430,403)</c:v>
                </c:pt>
                <c:pt idx="8">
                  <c:v>Oklahoma
($136,008)</c:v>
                </c:pt>
                <c:pt idx="9">
                  <c:v>Seattle
($4,213,554)</c:v>
                </c:pt>
                <c:pt idx="10">
                  <c:v>Treasure Coast
($600)</c:v>
                </c:pt>
              </c:strCache>
            </c:strRef>
          </c:cat>
          <c:val>
            <c:numRef>
              <c:f>Finances!$D$80:$N$80</c:f>
              <c:numCache>
                <c:formatCode>General</c:formatCode>
                <c:ptCount val="11"/>
                <c:pt idx="0">
                  <c:v>5.9206631142687982E-2</c:v>
                </c:pt>
                <c:pt idx="1">
                  <c:v>9.554943845293451E-2</c:v>
                </c:pt>
                <c:pt idx="2">
                  <c:v>0.13183145417121769</c:v>
                </c:pt>
                <c:pt idx="3">
                  <c:v>2.5682695218537877E-2</c:v>
                </c:pt>
                <c:pt idx="4">
                  <c:v>0.41917992559170425</c:v>
                </c:pt>
                <c:pt idx="5">
                  <c:v>0.17401459352996021</c:v>
                </c:pt>
                <c:pt idx="6">
                  <c:v>0.14189567061999808</c:v>
                </c:pt>
                <c:pt idx="7">
                  <c:v>2.3234038796197984E-3</c:v>
                </c:pt>
                <c:pt idx="8">
                  <c:v>0.17468090112346332</c:v>
                </c:pt>
                <c:pt idx="9">
                  <c:v>8.6046126381672094E-3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BF-44FD-8763-61BF40C6336D}"/>
            </c:ext>
          </c:extLst>
        </c:ser>
        <c:ser>
          <c:idx val="5"/>
          <c:order val="5"/>
          <c:tx>
            <c:strRef>
              <c:f>Finances!$C$81</c:f>
              <c:strCache>
                <c:ptCount val="1"/>
                <c:pt idx="0">
                  <c:v>Fundraising Events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Finances!$D$75:$N$75</c:f>
              <c:strCache>
                <c:ptCount val="11"/>
                <c:pt idx="0">
                  <c:v>Albany
($3,378)</c:v>
                </c:pt>
                <c:pt idx="1">
                  <c:v>Boston
($676,791)</c:v>
                </c:pt>
                <c:pt idx="2">
                  <c:v>Durham
($229,801)</c:v>
                </c:pt>
                <c:pt idx="3">
                  <c:v>Ft. Lauderdale
($1,830,026)</c:v>
                </c:pt>
                <c:pt idx="4">
                  <c:v>Houston
($101,064)</c:v>
                </c:pt>
                <c:pt idx="5">
                  <c:v>Los Angeles
($1,048,958)</c:v>
                </c:pt>
                <c:pt idx="6">
                  <c:v>New Hampshire
($51,855)</c:v>
                </c:pt>
                <c:pt idx="7">
                  <c:v>New York
($430,403)</c:v>
                </c:pt>
                <c:pt idx="8">
                  <c:v>Oklahoma
($136,008)</c:v>
                </c:pt>
                <c:pt idx="9">
                  <c:v>Seattle
($4,213,554)</c:v>
                </c:pt>
                <c:pt idx="10">
                  <c:v>Treasure Coast
($600)</c:v>
                </c:pt>
              </c:strCache>
            </c:strRef>
          </c:cat>
          <c:val>
            <c:numRef>
              <c:f>Finances!$D$81:$N$81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1.6771032327970722E-2</c:v>
                </c:pt>
                <c:pt idx="3">
                  <c:v>2.51362548947392E-2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0.40033875228564858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CBF-44FD-8763-61BF40C6336D}"/>
            </c:ext>
          </c:extLst>
        </c:ser>
        <c:ser>
          <c:idx val="6"/>
          <c:order val="6"/>
          <c:tx>
            <c:strRef>
              <c:f>Finances!$C$82</c:f>
              <c:strCache>
                <c:ptCount val="1"/>
                <c:pt idx="0">
                  <c:v>Other*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Finances!$D$75:$N$75</c:f>
              <c:strCache>
                <c:ptCount val="11"/>
                <c:pt idx="0">
                  <c:v>Albany
($3,378)</c:v>
                </c:pt>
                <c:pt idx="1">
                  <c:v>Boston
($676,791)</c:v>
                </c:pt>
                <c:pt idx="2">
                  <c:v>Durham
($229,801)</c:v>
                </c:pt>
                <c:pt idx="3">
                  <c:v>Ft. Lauderdale
($1,830,026)</c:v>
                </c:pt>
                <c:pt idx="4">
                  <c:v>Houston
($101,064)</c:v>
                </c:pt>
                <c:pt idx="5">
                  <c:v>Los Angeles
($1,048,958)</c:v>
                </c:pt>
                <c:pt idx="6">
                  <c:v>New Hampshire
($51,855)</c:v>
                </c:pt>
                <c:pt idx="7">
                  <c:v>New York
($430,403)</c:v>
                </c:pt>
                <c:pt idx="8">
                  <c:v>Oklahoma
($136,008)</c:v>
                </c:pt>
                <c:pt idx="9">
                  <c:v>Seattle
($4,213,554)</c:v>
                </c:pt>
                <c:pt idx="10">
                  <c:v>Treasure Coast
($600)</c:v>
                </c:pt>
              </c:strCache>
            </c:strRef>
          </c:cat>
          <c:val>
            <c:numRef>
              <c:f>Finances!$D$82:$N$82</c:f>
              <c:numCache>
                <c:formatCode>General</c:formatCode>
                <c:ptCount val="11"/>
                <c:pt idx="0">
                  <c:v>0</c:v>
                </c:pt>
                <c:pt idx="1">
                  <c:v>5.5343525549246368E-2</c:v>
                </c:pt>
                <c:pt idx="2">
                  <c:v>2.5065165077610627E-3</c:v>
                </c:pt>
                <c:pt idx="3">
                  <c:v>0</c:v>
                </c:pt>
                <c:pt idx="4">
                  <c:v>0</c:v>
                </c:pt>
                <c:pt idx="5">
                  <c:v>4.7406092522293553E-2</c:v>
                </c:pt>
                <c:pt idx="6">
                  <c:v>0</c:v>
                </c:pt>
                <c:pt idx="7">
                  <c:v>4.6791030731663102E-2</c:v>
                </c:pt>
                <c:pt idx="8">
                  <c:v>2.0219398858890653E-2</c:v>
                </c:pt>
                <c:pt idx="9">
                  <c:v>0.23753700557771421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CBF-44FD-8763-61BF40C633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9014000"/>
        <c:axId val="409014392"/>
      </c:barChart>
      <c:catAx>
        <c:axId val="40901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014392"/>
        <c:crosses val="autoZero"/>
        <c:auto val="1"/>
        <c:lblAlgn val="ctr"/>
        <c:lblOffset val="100"/>
        <c:noMultiLvlLbl val="0"/>
      </c:catAx>
      <c:valAx>
        <c:axId val="409014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014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290842262486323"/>
          <c:y val="0.91976434355139525"/>
          <c:w val="0.78058186439421229"/>
          <c:h val="5.39319396505748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76987091413303E-2"/>
          <c:y val="2.5021606584163227E-2"/>
          <c:w val="0.95034743483932804"/>
          <c:h val="0.770778441226150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Finances!$A$216</c:f>
              <c:strCache>
                <c:ptCount val="1"/>
                <c:pt idx="0">
                  <c:v>General Operating Support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Finances!$B$215:$I$215</c:f>
              <c:strCache>
                <c:ptCount val="8"/>
                <c:pt idx="0">
                  <c:v>Boston</c:v>
                </c:pt>
                <c:pt idx="1">
                  <c:v>Durham</c:v>
                </c:pt>
                <c:pt idx="2">
                  <c:v>Ft. Lauderdale</c:v>
                </c:pt>
                <c:pt idx="3">
                  <c:v>Houston</c:v>
                </c:pt>
                <c:pt idx="4">
                  <c:v>Los Angeles</c:v>
                </c:pt>
                <c:pt idx="5">
                  <c:v>New York</c:v>
                </c:pt>
                <c:pt idx="6">
                  <c:v>Oklahoma</c:v>
                </c:pt>
                <c:pt idx="7">
                  <c:v>Seattle</c:v>
                </c:pt>
              </c:strCache>
            </c:strRef>
          </c:cat>
          <c:val>
            <c:numRef>
              <c:f>Finances!$B$216:$I$216</c:f>
              <c:numCache>
                <c:formatCode>0%</c:formatCode>
                <c:ptCount val="8"/>
                <c:pt idx="0">
                  <c:v>0.27</c:v>
                </c:pt>
                <c:pt idx="1">
                  <c:v>0.65</c:v>
                </c:pt>
                <c:pt idx="2">
                  <c:v>0.14000000000000001</c:v>
                </c:pt>
                <c:pt idx="3">
                  <c:v>0.75</c:v>
                </c:pt>
                <c:pt idx="4">
                  <c:v>0.37</c:v>
                </c:pt>
                <c:pt idx="5">
                  <c:v>1</c:v>
                </c:pt>
                <c:pt idx="6">
                  <c:v>0.65</c:v>
                </c:pt>
                <c:pt idx="7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6D-4D47-AB87-CFAF4307195F}"/>
            </c:ext>
          </c:extLst>
        </c:ser>
        <c:ser>
          <c:idx val="1"/>
          <c:order val="1"/>
          <c:tx>
            <c:strRef>
              <c:f>Finances!$A$217</c:f>
              <c:strCache>
                <c:ptCount val="1"/>
                <c:pt idx="0">
                  <c:v>Capacity Building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Finances!$B$215:$I$215</c:f>
              <c:strCache>
                <c:ptCount val="8"/>
                <c:pt idx="0">
                  <c:v>Boston</c:v>
                </c:pt>
                <c:pt idx="1">
                  <c:v>Durham</c:v>
                </c:pt>
                <c:pt idx="2">
                  <c:v>Ft. Lauderdale</c:v>
                </c:pt>
                <c:pt idx="3">
                  <c:v>Houston</c:v>
                </c:pt>
                <c:pt idx="4">
                  <c:v>Los Angeles</c:v>
                </c:pt>
                <c:pt idx="5">
                  <c:v>New York</c:v>
                </c:pt>
                <c:pt idx="6">
                  <c:v>Oklahoma</c:v>
                </c:pt>
                <c:pt idx="7">
                  <c:v>Seattle</c:v>
                </c:pt>
              </c:strCache>
            </c:strRef>
          </c:cat>
          <c:val>
            <c:numRef>
              <c:f>Finances!$B$217:$I$217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0.14000000000000001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6D-4D47-AB87-CFAF4307195F}"/>
            </c:ext>
          </c:extLst>
        </c:ser>
        <c:ser>
          <c:idx val="2"/>
          <c:order val="2"/>
          <c:tx>
            <c:strRef>
              <c:f>Finances!$A$218</c:f>
              <c:strCache>
                <c:ptCount val="1"/>
                <c:pt idx="0">
                  <c:v>Underwriting Programs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Finances!$B$215:$I$215</c:f>
              <c:strCache>
                <c:ptCount val="8"/>
                <c:pt idx="0">
                  <c:v>Boston</c:v>
                </c:pt>
                <c:pt idx="1">
                  <c:v>Durham</c:v>
                </c:pt>
                <c:pt idx="2">
                  <c:v>Ft. Lauderdale</c:v>
                </c:pt>
                <c:pt idx="3">
                  <c:v>Houston</c:v>
                </c:pt>
                <c:pt idx="4">
                  <c:v>Los Angeles</c:v>
                </c:pt>
                <c:pt idx="5">
                  <c:v>New York</c:v>
                </c:pt>
                <c:pt idx="6">
                  <c:v>Oklahoma</c:v>
                </c:pt>
                <c:pt idx="7">
                  <c:v>Seattle</c:v>
                </c:pt>
              </c:strCache>
            </c:strRef>
          </c:cat>
          <c:val>
            <c:numRef>
              <c:f>Finances!$B$218:$I$218</c:f>
              <c:numCache>
                <c:formatCode>0%</c:formatCode>
                <c:ptCount val="8"/>
                <c:pt idx="0">
                  <c:v>0.08</c:v>
                </c:pt>
                <c:pt idx="1">
                  <c:v>0</c:v>
                </c:pt>
                <c:pt idx="2">
                  <c:v>0</c:v>
                </c:pt>
                <c:pt idx="3">
                  <c:v>0.25</c:v>
                </c:pt>
                <c:pt idx="4">
                  <c:v>0.35</c:v>
                </c:pt>
                <c:pt idx="5">
                  <c:v>0</c:v>
                </c:pt>
                <c:pt idx="6">
                  <c:v>0.35</c:v>
                </c:pt>
                <c:pt idx="7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6D-4D47-AB87-CFAF4307195F}"/>
            </c:ext>
          </c:extLst>
        </c:ser>
        <c:ser>
          <c:idx val="3"/>
          <c:order val="3"/>
          <c:tx>
            <c:strRef>
              <c:f>Finances!$A$219</c:f>
              <c:strCache>
                <c:ptCount val="1"/>
                <c:pt idx="0">
                  <c:v>Sponsorships/Scholarships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Finances!$B$215:$I$215</c:f>
              <c:strCache>
                <c:ptCount val="8"/>
                <c:pt idx="0">
                  <c:v>Boston</c:v>
                </c:pt>
                <c:pt idx="1">
                  <c:v>Durham</c:v>
                </c:pt>
                <c:pt idx="2">
                  <c:v>Ft. Lauderdale</c:v>
                </c:pt>
                <c:pt idx="3">
                  <c:v>Houston</c:v>
                </c:pt>
                <c:pt idx="4">
                  <c:v>Los Angeles</c:v>
                </c:pt>
                <c:pt idx="5">
                  <c:v>New York</c:v>
                </c:pt>
                <c:pt idx="6">
                  <c:v>Oklahoma</c:v>
                </c:pt>
                <c:pt idx="7">
                  <c:v>Seattle</c:v>
                </c:pt>
              </c:strCache>
            </c:strRef>
          </c:cat>
          <c:val>
            <c:numRef>
              <c:f>Finances!$B$219:$I$219</c:f>
              <c:numCache>
                <c:formatCode>0%</c:formatCode>
                <c:ptCount val="8"/>
                <c:pt idx="0">
                  <c:v>0.27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0.13</c:v>
                </c:pt>
                <c:pt idx="5">
                  <c:v>0</c:v>
                </c:pt>
                <c:pt idx="6">
                  <c:v>0</c:v>
                </c:pt>
                <c:pt idx="7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6D-4D47-AB87-CFAF4307195F}"/>
            </c:ext>
          </c:extLst>
        </c:ser>
        <c:ser>
          <c:idx val="4"/>
          <c:order val="4"/>
          <c:tx>
            <c:strRef>
              <c:f>Finances!$A$220</c:f>
              <c:strCache>
                <c:ptCount val="1"/>
                <c:pt idx="0">
                  <c:v> Event Sponsorships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Finances!$B$215:$I$215</c:f>
              <c:strCache>
                <c:ptCount val="8"/>
                <c:pt idx="0">
                  <c:v>Boston</c:v>
                </c:pt>
                <c:pt idx="1">
                  <c:v>Durham</c:v>
                </c:pt>
                <c:pt idx="2">
                  <c:v>Ft. Lauderdale</c:v>
                </c:pt>
                <c:pt idx="3">
                  <c:v>Houston</c:v>
                </c:pt>
                <c:pt idx="4">
                  <c:v>Los Angeles</c:v>
                </c:pt>
                <c:pt idx="5">
                  <c:v>New York</c:v>
                </c:pt>
                <c:pt idx="6">
                  <c:v>Oklahoma</c:v>
                </c:pt>
                <c:pt idx="7">
                  <c:v>Seattle</c:v>
                </c:pt>
              </c:strCache>
            </c:strRef>
          </c:cat>
          <c:val>
            <c:numRef>
              <c:f>Finances!$B$220:$I$220</c:f>
              <c:numCache>
                <c:formatCode>0%</c:formatCode>
                <c:ptCount val="8"/>
                <c:pt idx="0">
                  <c:v>0</c:v>
                </c:pt>
                <c:pt idx="1">
                  <c:v>0.35</c:v>
                </c:pt>
                <c:pt idx="2">
                  <c:v>0.01</c:v>
                </c:pt>
                <c:pt idx="3">
                  <c:v>0</c:v>
                </c:pt>
                <c:pt idx="4">
                  <c:v>0.01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6D-4D47-AB87-CFAF4307195F}"/>
            </c:ext>
          </c:extLst>
        </c:ser>
        <c:ser>
          <c:idx val="5"/>
          <c:order val="5"/>
          <c:tx>
            <c:strRef>
              <c:f>Finances!$A$221</c:f>
              <c:strCache>
                <c:ptCount val="1"/>
                <c:pt idx="0">
                  <c:v> Other*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Finances!$B$215:$I$215</c:f>
              <c:strCache>
                <c:ptCount val="8"/>
                <c:pt idx="0">
                  <c:v>Boston</c:v>
                </c:pt>
                <c:pt idx="1">
                  <c:v>Durham</c:v>
                </c:pt>
                <c:pt idx="2">
                  <c:v>Ft. Lauderdale</c:v>
                </c:pt>
                <c:pt idx="3">
                  <c:v>Houston</c:v>
                </c:pt>
                <c:pt idx="4">
                  <c:v>Los Angeles</c:v>
                </c:pt>
                <c:pt idx="5">
                  <c:v>New York</c:v>
                </c:pt>
                <c:pt idx="6">
                  <c:v>Oklahoma</c:v>
                </c:pt>
                <c:pt idx="7">
                  <c:v>Seattle</c:v>
                </c:pt>
              </c:strCache>
            </c:strRef>
          </c:cat>
          <c:val>
            <c:numRef>
              <c:f>Finances!$B$221:$I$221</c:f>
              <c:numCache>
                <c:formatCode>0%</c:formatCode>
                <c:ptCount val="8"/>
                <c:pt idx="0">
                  <c:v>0.38</c:v>
                </c:pt>
                <c:pt idx="1">
                  <c:v>0</c:v>
                </c:pt>
                <c:pt idx="2">
                  <c:v>0.85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D6D-4D47-AB87-CFAF430719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0454696"/>
        <c:axId val="410458224"/>
      </c:barChart>
      <c:catAx>
        <c:axId val="410454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458224"/>
        <c:crosses val="autoZero"/>
        <c:auto val="1"/>
        <c:lblAlgn val="ctr"/>
        <c:lblOffset val="100"/>
        <c:noMultiLvlLbl val="0"/>
      </c:catAx>
      <c:valAx>
        <c:axId val="4104582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454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8541807988079552E-3"/>
          <c:y val="0.90266419909405571"/>
          <c:w val="0.98142361481766016"/>
          <c:h val="7.7874551340483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721299052476622E-2"/>
          <c:y val="3.3996246530125389E-2"/>
          <c:w val="0.94047005510842274"/>
          <c:h val="0.6986577468364711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Finances!$C$117</c:f>
              <c:strCache>
                <c:ptCount val="1"/>
                <c:pt idx="0">
                  <c:v>Coaching Projects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Finances!$D$116:$M$116</c:f>
              <c:strCache>
                <c:ptCount val="10"/>
                <c:pt idx="0">
                  <c:v>Albany
($3,178)</c:v>
                </c:pt>
                <c:pt idx="1">
                  <c:v>Boston
($545,168)</c:v>
                </c:pt>
                <c:pt idx="2">
                  <c:v>Durham
(176,050)</c:v>
                </c:pt>
                <c:pt idx="3">
                  <c:v>Houston
($17,475)</c:v>
                </c:pt>
                <c:pt idx="4">
                  <c:v>Los Angeles
($214,991)</c:v>
                </c:pt>
                <c:pt idx="5">
                  <c:v>New Hampshire
($44,497)</c:v>
                </c:pt>
                <c:pt idx="6">
                  <c:v>New York
($74,600)</c:v>
                </c:pt>
                <c:pt idx="7">
                  <c:v>Oklahoma
($20,500)</c:v>
                </c:pt>
                <c:pt idx="8">
                  <c:v>Seattle
($1,992,860)</c:v>
                </c:pt>
                <c:pt idx="9">
                  <c:v>Treasure Coast
($600)</c:v>
                </c:pt>
              </c:strCache>
            </c:strRef>
          </c:cat>
          <c:val>
            <c:numRef>
              <c:f>Finances!$D$117:$M$117</c:f>
              <c:numCache>
                <c:formatCode>General</c:formatCode>
                <c:ptCount val="10"/>
                <c:pt idx="0">
                  <c:v>0</c:v>
                </c:pt>
                <c:pt idx="1">
                  <c:v>0.20589983271211809</c:v>
                </c:pt>
                <c:pt idx="2">
                  <c:v>0.20681624538483384</c:v>
                </c:pt>
                <c:pt idx="3">
                  <c:v>2.2889842632331903E-2</c:v>
                </c:pt>
                <c:pt idx="4">
                  <c:v>0.2143996725444321</c:v>
                </c:pt>
                <c:pt idx="5">
                  <c:v>0</c:v>
                </c:pt>
                <c:pt idx="6">
                  <c:v>0.17382885559002795</c:v>
                </c:pt>
                <c:pt idx="7">
                  <c:v>0.26829268292682928</c:v>
                </c:pt>
                <c:pt idx="8">
                  <c:v>0</c:v>
                </c:pt>
                <c:pt idx="9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C6-46D4-9ACB-72AA75704D4A}"/>
            </c:ext>
          </c:extLst>
        </c:ser>
        <c:ser>
          <c:idx val="1"/>
          <c:order val="1"/>
          <c:tx>
            <c:strRef>
              <c:f>Finances!$C$118</c:f>
              <c:strCache>
                <c:ptCount val="1"/>
                <c:pt idx="0">
                  <c:v>Consulting Projects (all types)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Finances!$D$116:$M$116</c:f>
              <c:strCache>
                <c:ptCount val="10"/>
                <c:pt idx="0">
                  <c:v>Albany
($3,178)</c:v>
                </c:pt>
                <c:pt idx="1">
                  <c:v>Boston
($545,168)</c:v>
                </c:pt>
                <c:pt idx="2">
                  <c:v>Durham
(176,050)</c:v>
                </c:pt>
                <c:pt idx="3">
                  <c:v>Houston
($17,475)</c:v>
                </c:pt>
                <c:pt idx="4">
                  <c:v>Los Angeles
($214,991)</c:v>
                </c:pt>
                <c:pt idx="5">
                  <c:v>New Hampshire
($44,497)</c:v>
                </c:pt>
                <c:pt idx="6">
                  <c:v>New York
($74,600)</c:v>
                </c:pt>
                <c:pt idx="7">
                  <c:v>Oklahoma
($20,500)</c:v>
                </c:pt>
                <c:pt idx="8">
                  <c:v>Seattle
($1,992,860)</c:v>
                </c:pt>
                <c:pt idx="9">
                  <c:v>Treasure Coast
($600)</c:v>
                </c:pt>
              </c:strCache>
            </c:strRef>
          </c:cat>
          <c:val>
            <c:numRef>
              <c:f>Finances!$D$118:$M$118</c:f>
              <c:numCache>
                <c:formatCode>General</c:formatCode>
                <c:ptCount val="10"/>
                <c:pt idx="0">
                  <c:v>1</c:v>
                </c:pt>
                <c:pt idx="1">
                  <c:v>0.61061911190678797</c:v>
                </c:pt>
                <c:pt idx="2">
                  <c:v>0.45776767963646692</c:v>
                </c:pt>
                <c:pt idx="3">
                  <c:v>0.97711015736766804</c:v>
                </c:pt>
                <c:pt idx="4">
                  <c:v>0.53524566144629315</c:v>
                </c:pt>
                <c:pt idx="5">
                  <c:v>0.95505314965053822</c:v>
                </c:pt>
                <c:pt idx="6">
                  <c:v>0.49787664752348892</c:v>
                </c:pt>
                <c:pt idx="7">
                  <c:v>0.73170731707317072</c:v>
                </c:pt>
                <c:pt idx="8">
                  <c:v>0.1504179922322692</c:v>
                </c:pt>
                <c:pt idx="9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C6-46D4-9ACB-72AA75704D4A}"/>
            </c:ext>
          </c:extLst>
        </c:ser>
        <c:ser>
          <c:idx val="2"/>
          <c:order val="2"/>
          <c:tx>
            <c:strRef>
              <c:f>Finances!$C$119</c:f>
              <c:strCache>
                <c:ptCount val="1"/>
                <c:pt idx="0">
                  <c:v>Interim Placements/Fellowships</c:v>
                </c:pt>
              </c:strCache>
            </c:strRef>
          </c:tx>
          <c:spPr>
            <a:solidFill>
              <a:srgbClr val="9BBB5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Finances!$D$116:$M$116</c:f>
              <c:strCache>
                <c:ptCount val="10"/>
                <c:pt idx="0">
                  <c:v>Albany
($3,178)</c:v>
                </c:pt>
                <c:pt idx="1">
                  <c:v>Boston
($545,168)</c:v>
                </c:pt>
                <c:pt idx="2">
                  <c:v>Durham
(176,050)</c:v>
                </c:pt>
                <c:pt idx="3">
                  <c:v>Houston
($17,475)</c:v>
                </c:pt>
                <c:pt idx="4">
                  <c:v>Los Angeles
($214,991)</c:v>
                </c:pt>
                <c:pt idx="5">
                  <c:v>New Hampshire
($44,497)</c:v>
                </c:pt>
                <c:pt idx="6">
                  <c:v>New York
($74,600)</c:v>
                </c:pt>
                <c:pt idx="7">
                  <c:v>Oklahoma
($20,500)</c:v>
                </c:pt>
                <c:pt idx="8">
                  <c:v>Seattle
($1,992,860)</c:v>
                </c:pt>
                <c:pt idx="9">
                  <c:v>Treasure Coast
($600)</c:v>
                </c:pt>
              </c:strCache>
            </c:strRef>
          </c:cat>
          <c:val>
            <c:numRef>
              <c:f>Finances!$D$119:$M$119</c:f>
              <c:numCache>
                <c:formatCode>General</c:formatCode>
                <c:ptCount val="10"/>
                <c:pt idx="0">
                  <c:v>0</c:v>
                </c:pt>
                <c:pt idx="1">
                  <c:v>0.12257689372817186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C6-46D4-9ACB-72AA75704D4A}"/>
            </c:ext>
          </c:extLst>
        </c:ser>
        <c:ser>
          <c:idx val="3"/>
          <c:order val="3"/>
          <c:tx>
            <c:strRef>
              <c:f>Finances!$C$120</c:f>
              <c:strCache>
                <c:ptCount val="1"/>
                <c:pt idx="0">
                  <c:v>Long-term training programs</c:v>
                </c:pt>
              </c:strCache>
            </c:strRef>
          </c:tx>
          <c:spPr>
            <a:solidFill>
              <a:srgbClr val="8064A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Finances!$D$116:$M$116</c:f>
              <c:strCache>
                <c:ptCount val="10"/>
                <c:pt idx="0">
                  <c:v>Albany
($3,178)</c:v>
                </c:pt>
                <c:pt idx="1">
                  <c:v>Boston
($545,168)</c:v>
                </c:pt>
                <c:pt idx="2">
                  <c:v>Durham
(176,050)</c:v>
                </c:pt>
                <c:pt idx="3">
                  <c:v>Houston
($17,475)</c:v>
                </c:pt>
                <c:pt idx="4">
                  <c:v>Los Angeles
($214,991)</c:v>
                </c:pt>
                <c:pt idx="5">
                  <c:v>New Hampshire
($44,497)</c:v>
                </c:pt>
                <c:pt idx="6">
                  <c:v>New York
($74,600)</c:v>
                </c:pt>
                <c:pt idx="7">
                  <c:v>Oklahoma
($20,500)</c:v>
                </c:pt>
                <c:pt idx="8">
                  <c:v>Seattle
($1,992,860)</c:v>
                </c:pt>
                <c:pt idx="9">
                  <c:v>Treasure Coast
($600)</c:v>
                </c:pt>
              </c:strCache>
            </c:strRef>
          </c:cat>
          <c:val>
            <c:numRef>
              <c:f>Finances!$D$120:$M$120</c:f>
              <c:numCache>
                <c:formatCode>General</c:formatCode>
                <c:ptCount val="10"/>
                <c:pt idx="0">
                  <c:v>0</c:v>
                </c:pt>
                <c:pt idx="1">
                  <c:v>2.588192997387961E-2</c:v>
                </c:pt>
                <c:pt idx="2">
                  <c:v>0.22720817949446179</c:v>
                </c:pt>
                <c:pt idx="3">
                  <c:v>0</c:v>
                </c:pt>
                <c:pt idx="4">
                  <c:v>0.22151624951742166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C6-46D4-9ACB-72AA75704D4A}"/>
            </c:ext>
          </c:extLst>
        </c:ser>
        <c:ser>
          <c:idx val="4"/>
          <c:order val="4"/>
          <c:tx>
            <c:strRef>
              <c:f>Finances!$C$121</c:f>
              <c:strCache>
                <c:ptCount val="1"/>
                <c:pt idx="0">
                  <c:v>Workshops/seminars/clinics</c:v>
                </c:pt>
              </c:strCache>
            </c:strRef>
          </c:tx>
          <c:spPr>
            <a:solidFill>
              <a:srgbClr val="4BACC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Finances!$D$116:$M$116</c:f>
              <c:strCache>
                <c:ptCount val="10"/>
                <c:pt idx="0">
                  <c:v>Albany
($3,178)</c:v>
                </c:pt>
                <c:pt idx="1">
                  <c:v>Boston
($545,168)</c:v>
                </c:pt>
                <c:pt idx="2">
                  <c:v>Durham
(176,050)</c:v>
                </c:pt>
                <c:pt idx="3">
                  <c:v>Houston
($17,475)</c:v>
                </c:pt>
                <c:pt idx="4">
                  <c:v>Los Angeles
($214,991)</c:v>
                </c:pt>
                <c:pt idx="5">
                  <c:v>New Hampshire
($44,497)</c:v>
                </c:pt>
                <c:pt idx="6">
                  <c:v>New York
($74,600)</c:v>
                </c:pt>
                <c:pt idx="7">
                  <c:v>Oklahoma
($20,500)</c:v>
                </c:pt>
                <c:pt idx="8">
                  <c:v>Seattle
($1,992,860)</c:v>
                </c:pt>
                <c:pt idx="9">
                  <c:v>Treasure Coast
($600)</c:v>
                </c:pt>
              </c:strCache>
            </c:strRef>
          </c:cat>
          <c:val>
            <c:numRef>
              <c:f>Finances!$D$121:$M$121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C6-46D4-9ACB-72AA75704D4A}"/>
            </c:ext>
          </c:extLst>
        </c:ser>
        <c:ser>
          <c:idx val="5"/>
          <c:order val="5"/>
          <c:tx>
            <c:strRef>
              <c:f>Finances!$C$122</c:f>
              <c:strCache>
                <c:ptCount val="1"/>
                <c:pt idx="0">
                  <c:v>Meeting/retreat facilitation</c:v>
                </c:pt>
              </c:strCache>
            </c:strRef>
          </c:tx>
          <c:spPr>
            <a:solidFill>
              <a:srgbClr val="F7964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Finances!$D$116:$M$116</c:f>
              <c:strCache>
                <c:ptCount val="10"/>
                <c:pt idx="0">
                  <c:v>Albany
($3,178)</c:v>
                </c:pt>
                <c:pt idx="1">
                  <c:v>Boston
($545,168)</c:v>
                </c:pt>
                <c:pt idx="2">
                  <c:v>Durham
(176,050)</c:v>
                </c:pt>
                <c:pt idx="3">
                  <c:v>Houston
($17,475)</c:v>
                </c:pt>
                <c:pt idx="4">
                  <c:v>Los Angeles
($214,991)</c:v>
                </c:pt>
                <c:pt idx="5">
                  <c:v>New Hampshire
($44,497)</c:v>
                </c:pt>
                <c:pt idx="6">
                  <c:v>New York
($74,600)</c:v>
                </c:pt>
                <c:pt idx="7">
                  <c:v>Oklahoma
($20,500)</c:v>
                </c:pt>
                <c:pt idx="8">
                  <c:v>Seattle
($1,992,860)</c:v>
                </c:pt>
                <c:pt idx="9">
                  <c:v>Treasure Coast
($600)</c:v>
                </c:pt>
              </c:strCache>
            </c:strRef>
          </c:cat>
          <c:val>
            <c:numRef>
              <c:f>Finances!$D$122:$M$122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0.10820789548423743</c:v>
                </c:pt>
                <c:pt idx="3">
                  <c:v>0</c:v>
                </c:pt>
                <c:pt idx="4">
                  <c:v>2.8838416491853147E-2</c:v>
                </c:pt>
                <c:pt idx="5">
                  <c:v>4.4946850349461762E-2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C6-46D4-9ACB-72AA75704D4A}"/>
            </c:ext>
          </c:extLst>
        </c:ser>
        <c:ser>
          <c:idx val="6"/>
          <c:order val="6"/>
          <c:tx>
            <c:strRef>
              <c:f>Finances!$C$123</c:f>
              <c:strCache>
                <c:ptCount val="1"/>
                <c:pt idx="0">
                  <c:v>Other*</c:v>
                </c:pt>
              </c:strCache>
            </c:strRef>
          </c:tx>
          <c:spPr>
            <a:solidFill>
              <a:srgbClr val="2C4D75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Finances!$D$116:$M$116</c:f>
              <c:strCache>
                <c:ptCount val="10"/>
                <c:pt idx="0">
                  <c:v>Albany
($3,178)</c:v>
                </c:pt>
                <c:pt idx="1">
                  <c:v>Boston
($545,168)</c:v>
                </c:pt>
                <c:pt idx="2">
                  <c:v>Durham
(176,050)</c:v>
                </c:pt>
                <c:pt idx="3">
                  <c:v>Houston
($17,475)</c:v>
                </c:pt>
                <c:pt idx="4">
                  <c:v>Los Angeles
($214,991)</c:v>
                </c:pt>
                <c:pt idx="5">
                  <c:v>New Hampshire
($44,497)</c:v>
                </c:pt>
                <c:pt idx="6">
                  <c:v>New York
($74,600)</c:v>
                </c:pt>
                <c:pt idx="7">
                  <c:v>Oklahoma
($20,500)</c:v>
                </c:pt>
                <c:pt idx="8">
                  <c:v>Seattle
($1,992,860)</c:v>
                </c:pt>
                <c:pt idx="9">
                  <c:v>Treasure Coast
($600)</c:v>
                </c:pt>
              </c:strCache>
            </c:strRef>
          </c:cat>
          <c:val>
            <c:numRef>
              <c:f>Finances!$D$123:$M$123</c:f>
              <c:numCache>
                <c:formatCode>General</c:formatCode>
                <c:ptCount val="10"/>
                <c:pt idx="0">
                  <c:v>0</c:v>
                </c:pt>
                <c:pt idx="1">
                  <c:v>3.502223167904206E-2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0.32829449688648316</c:v>
                </c:pt>
                <c:pt idx="7">
                  <c:v>0</c:v>
                </c:pt>
                <c:pt idx="8">
                  <c:v>0.84958200776773085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C6-46D4-9ACB-72AA75704D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0452344"/>
        <c:axId val="410456264"/>
      </c:barChart>
      <c:catAx>
        <c:axId val="410452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456264"/>
        <c:crosses val="autoZero"/>
        <c:auto val="1"/>
        <c:lblAlgn val="ctr"/>
        <c:lblOffset val="100"/>
        <c:noMultiLvlLbl val="0"/>
      </c:catAx>
      <c:valAx>
        <c:axId val="410456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452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415321570051174E-2"/>
          <c:y val="0.87848186574116538"/>
          <c:w val="0.96790440491229524"/>
          <c:h val="0.103955245518582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08741074219115E-2"/>
          <c:y val="3.3763660745285029E-2"/>
          <c:w val="0.91512060650829852"/>
          <c:h val="0.847887655286674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Albany</c:v>
                </c:pt>
                <c:pt idx="1">
                  <c:v>Boston</c:v>
                </c:pt>
                <c:pt idx="2">
                  <c:v>Cincinnati</c:v>
                </c:pt>
                <c:pt idx="3">
                  <c:v>Durham</c:v>
                </c:pt>
                <c:pt idx="4">
                  <c:v>Ft. Lauderdale</c:v>
                </c:pt>
                <c:pt idx="5">
                  <c:v>Houston</c:v>
                </c:pt>
                <c:pt idx="6">
                  <c:v>Los Angeles</c:v>
                </c:pt>
                <c:pt idx="7">
                  <c:v>New York*</c:v>
                </c:pt>
                <c:pt idx="8">
                  <c:v>Oklahoma</c:v>
                </c:pt>
                <c:pt idx="9">
                  <c:v>Pittsburgh</c:v>
                </c:pt>
                <c:pt idx="10">
                  <c:v>Seattle*</c:v>
                </c:pt>
                <c:pt idx="11">
                  <c:v>Treasure Coast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50</c:v>
                </c:pt>
                <c:pt idx="1">
                  <c:v>175</c:v>
                </c:pt>
                <c:pt idx="2">
                  <c:v>175</c:v>
                </c:pt>
                <c:pt idx="3">
                  <c:v>55</c:v>
                </c:pt>
                <c:pt idx="4">
                  <c:v>30</c:v>
                </c:pt>
                <c:pt idx="5">
                  <c:v>201</c:v>
                </c:pt>
                <c:pt idx="6">
                  <c:v>225</c:v>
                </c:pt>
                <c:pt idx="7">
                  <c:v>225</c:v>
                </c:pt>
                <c:pt idx="8">
                  <c:v>75</c:v>
                </c:pt>
                <c:pt idx="9">
                  <c:v>50</c:v>
                </c:pt>
                <c:pt idx="10">
                  <c:v>175</c:v>
                </c:pt>
                <c:pt idx="1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BF-44B3-9DCA-9D55E8C5C1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0459008"/>
        <c:axId val="410455088"/>
      </c:barChart>
      <c:catAx>
        <c:axId val="41045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455088"/>
        <c:crosses val="autoZero"/>
        <c:auto val="1"/>
        <c:lblAlgn val="ctr"/>
        <c:lblOffset val="100"/>
        <c:tickLblSkip val="1"/>
        <c:noMultiLvlLbl val="0"/>
      </c:catAx>
      <c:valAx>
        <c:axId val="410455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45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28440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2"/>
            <a:ext cx="4028440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58A34-83F4-4B2E-BC5A-DE51EE8822F9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E58C-C1A6-4C4C-90C2-B7F5B050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28440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2"/>
            <a:ext cx="4028440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E1917-0BAF-4687-978A-82FFF05559C3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60388" y="396875"/>
            <a:ext cx="8175625" cy="4598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5040812"/>
            <a:ext cx="7437120" cy="161785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E1E9A-E921-4174-A0FC-51868D7AC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6613" y="609600"/>
            <a:ext cx="7610475" cy="4281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9640" y="5182690"/>
            <a:ext cx="7437120" cy="102652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9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9640" y="3483921"/>
            <a:ext cx="7437120" cy="276034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Data not available</a:t>
            </a:r>
            <a:r>
              <a:rPr lang="en-US" baseline="0" dirty="0"/>
              <a:t> for Cincinnati, Pittsburgh, or Treasure Coast</a:t>
            </a:r>
          </a:p>
          <a:p>
            <a:endParaRPr lang="en-US" baseline="0" dirty="0"/>
          </a:p>
          <a:p>
            <a:r>
              <a:rPr lang="en-US" u="sng" dirty="0"/>
              <a:t>2016</a:t>
            </a:r>
            <a:r>
              <a:rPr lang="en-US" u="sng" baseline="0" dirty="0"/>
              <a:t> Comparison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In 2016, most affiliates fell within 20% +/- of breakeven (0). This year, all affiliates fall between -10% and 25% (indicating positive growth).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99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Individuals (includes Board giving)</a:t>
            </a:r>
          </a:p>
          <a:p>
            <a:r>
              <a:rPr lang="en-US" dirty="0"/>
              <a:t>Fundraising Events (e.g. gala,</a:t>
            </a:r>
            <a:r>
              <a:rPr lang="en-US" baseline="0" dirty="0"/>
              <a:t> luncheon, etc.)</a:t>
            </a:r>
          </a:p>
          <a:p>
            <a:endParaRPr lang="en-US" baseline="0" dirty="0"/>
          </a:p>
          <a:p>
            <a:r>
              <a:rPr lang="en-US" baseline="0" dirty="0"/>
              <a:t>Amount in parentheses is total revenue reported</a:t>
            </a:r>
          </a:p>
          <a:p>
            <a:endParaRPr lang="en-US" baseline="0" dirty="0"/>
          </a:p>
          <a:p>
            <a:r>
              <a:rPr lang="en-US" baseline="0" dirty="0"/>
              <a:t>Data not available for Cincinnati or Pittsburgh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66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Capacity Building (e.g. capital grants,</a:t>
            </a:r>
            <a:r>
              <a:rPr lang="en-US" baseline="0" dirty="0"/>
              <a:t> IT, infrastructure, etc.)</a:t>
            </a:r>
          </a:p>
          <a:p>
            <a:r>
              <a:rPr lang="en-US" baseline="0" dirty="0"/>
              <a:t>Underwriting programs, workshops, trainings, etc.</a:t>
            </a:r>
          </a:p>
          <a:p>
            <a:r>
              <a:rPr lang="en-US" baseline="0" dirty="0"/>
              <a:t>Sponsorships/Scholarships toward client service fees</a:t>
            </a:r>
          </a:p>
          <a:p>
            <a:r>
              <a:rPr lang="en-US" baseline="0" dirty="0"/>
              <a:t>Event sponsorships (e.g. luncheon, gala, etc.)</a:t>
            </a:r>
          </a:p>
          <a:p>
            <a:endParaRPr lang="en-US" baseline="0" dirty="0"/>
          </a:p>
          <a:p>
            <a:r>
              <a:rPr lang="en-US" baseline="0" dirty="0"/>
              <a:t>New question added in 2018 – shows variety of mixes among affiliates</a:t>
            </a:r>
          </a:p>
          <a:p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Data not available for Albany, Cincinnati, New Hampshire, Pittsburgh, or Treasure Coast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89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Long-term training programs (series of sessions over time); Workshops/seminars/clinics (single or stand-alone events)</a:t>
            </a:r>
          </a:p>
          <a:p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Amount in parentheses is total revenue reported. Data not available for Cincinnati, Ft. Lauderdale, or Pittsburgh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r>
              <a:rPr lang="en-US" u="sng" dirty="0"/>
              <a:t>2016</a:t>
            </a:r>
            <a:r>
              <a:rPr lang="en-US" u="sng" baseline="0" dirty="0"/>
              <a:t> Comparison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In 2016, coaching and consulting projects were combined in a single “project services” category. This year, they were broken out, with a consulting type breakdown in the Project Information section.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05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baseline="0" dirty="0"/>
              <a:t>Market Rates for Specialty Consulting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baseline="0" dirty="0"/>
              <a:t>New York </a:t>
            </a:r>
            <a:r>
              <a:rPr lang="en-US" baseline="0" dirty="0"/>
              <a:t>– Executive Search (rate varies)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baseline="0" dirty="0"/>
              <a:t>Seattle</a:t>
            </a:r>
            <a:r>
              <a:rPr lang="en-US" baseline="0" dirty="0"/>
              <a:t> – volunteer management ($75/</a:t>
            </a:r>
            <a:r>
              <a:rPr lang="en-US" baseline="0" dirty="0" err="1"/>
              <a:t>hr</a:t>
            </a:r>
            <a:r>
              <a:rPr lang="en-US" baseline="0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Data not available for New Hampshire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35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Data not available for Cincinnati, Pittsburgh, or Treasure Coast</a:t>
            </a:r>
            <a:endParaRPr lang="en-US" dirty="0"/>
          </a:p>
          <a:p>
            <a:endParaRPr lang="en-US" dirty="0"/>
          </a:p>
          <a:p>
            <a:r>
              <a:rPr lang="en-US" u="sng" dirty="0"/>
              <a:t>2016</a:t>
            </a:r>
            <a:r>
              <a:rPr lang="en-US" u="sng" baseline="0" dirty="0"/>
              <a:t> Comparison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In 2016, most affiliates had much higher percentages of management and general expenses than is reflected this year.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41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Albany = $10,000; Oklahoma = $75,000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Data not available for Cincinnati, Durham, Ft. Lauderdale, New Hampshire, Pittsburgh, or Treasure Coast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00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Value</a:t>
            </a:r>
            <a:r>
              <a:rPr lang="en-US" u="sng" baseline="0" dirty="0"/>
              <a:t> of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Average fee/project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Average fee/client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495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Seattle – pro-bono projects are “Information and Referral</a:t>
            </a:r>
            <a:r>
              <a:rPr lang="en-US" baseline="0" dirty="0"/>
              <a:t>”</a:t>
            </a:r>
          </a:p>
          <a:p>
            <a:endParaRPr lang="en-US" baseline="0" dirty="0"/>
          </a:p>
          <a:p>
            <a:r>
              <a:rPr lang="en-US" dirty="0"/>
              <a:t>Data not available for</a:t>
            </a:r>
            <a:r>
              <a:rPr lang="en-US" baseline="0" dirty="0"/>
              <a:t> Pittsburgh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338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Long-term training programs (series of sessions over time)</a:t>
            </a:r>
          </a:p>
          <a:p>
            <a:r>
              <a:rPr lang="en-US" baseline="0" dirty="0"/>
              <a:t>Workshops/seminars/clinics (single or stand-alone events)</a:t>
            </a:r>
          </a:p>
          <a:p>
            <a:endParaRPr lang="en-US" dirty="0"/>
          </a:p>
          <a:p>
            <a:r>
              <a:rPr lang="en-US" u="sng" dirty="0"/>
              <a:t>2016</a:t>
            </a:r>
            <a:r>
              <a:rPr lang="en-US" u="sng" baseline="0" dirty="0"/>
              <a:t> Comparison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In 2016, most affiliates reported less consulting projects than were reported this 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92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9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</a:t>
            </a:r>
            <a:r>
              <a:rPr lang="en-US" baseline="0" dirty="0"/>
              <a:t> Los Angeles - </a:t>
            </a:r>
            <a:r>
              <a:rPr lang="en-US" dirty="0"/>
              <a:t>“Blended</a:t>
            </a:r>
            <a:r>
              <a:rPr lang="en-US" baseline="0" dirty="0"/>
              <a:t> projects “ = projects that combine 2+ of other types</a:t>
            </a:r>
          </a:p>
          <a:p>
            <a:endParaRPr lang="en-US" baseline="0" dirty="0"/>
          </a:p>
          <a:p>
            <a:r>
              <a:rPr lang="en-US" baseline="0" dirty="0"/>
              <a:t>New question added in 2018</a:t>
            </a:r>
          </a:p>
          <a:p>
            <a:endParaRPr lang="en-US" baseline="0" dirty="0"/>
          </a:p>
          <a:p>
            <a:r>
              <a:rPr lang="en-US" baseline="0" dirty="0"/>
              <a:t>Takeaway: most affiliates have a ‘specialty’ area, or service they provide most often.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914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New</a:t>
            </a:r>
            <a:r>
              <a:rPr lang="en-US" baseline="0" dirty="0"/>
              <a:t> York is an outlier and is not plotted as a point on the graph itself – this is due to a high percentage of projects being executive searches, which cost at least twice the amount of regular consulting projects.</a:t>
            </a:r>
          </a:p>
          <a:p>
            <a:endParaRPr lang="en-US" baseline="0" dirty="0"/>
          </a:p>
          <a:p>
            <a:r>
              <a:rPr lang="en-US" baseline="0" dirty="0"/>
              <a:t>Data not available for Pittsburgh</a:t>
            </a:r>
          </a:p>
          <a:p>
            <a:endParaRPr lang="en-US" baseline="0" dirty="0"/>
          </a:p>
          <a:p>
            <a:r>
              <a:rPr lang="en-US" u="sng" dirty="0"/>
              <a:t>2016</a:t>
            </a:r>
            <a:r>
              <a:rPr lang="en-US" u="sng" baseline="0" dirty="0"/>
              <a:t> Comparison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Like in 2016, most affiliates again fall below $4K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076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New</a:t>
            </a:r>
            <a:r>
              <a:rPr lang="en-US" baseline="0" dirty="0"/>
              <a:t> York is an outlier and is not plotted as a point on the graph itself – this is due to a high percentage of projects being executive searches, which cost at least twice the amount of regular consulting projects.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Data not </a:t>
            </a:r>
            <a:r>
              <a:rPr lang="en-US" baseline="0" dirty="0"/>
              <a:t>available for Pittsburgh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r>
              <a:rPr lang="en-US" u="sng" dirty="0"/>
              <a:t>2016</a:t>
            </a:r>
            <a:r>
              <a:rPr lang="en-US" u="sng" baseline="0" dirty="0"/>
              <a:t> Comparison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Like in 2016, most affiliates again fall below $4K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39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Seattle uses the Executive Service Corps to deliver coaching, HR, and management consulting, as well as a technology planning cohort. Staff/contractors</a:t>
            </a:r>
            <a:r>
              <a:rPr lang="en-US" baseline="0" dirty="0"/>
              <a:t> are used for ongoing financial services, IT support, ongoing HR, and data solutions (e.g. Salesforces database development).</a:t>
            </a:r>
          </a:p>
          <a:p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Data not available</a:t>
            </a:r>
            <a:r>
              <a:rPr lang="en-US" baseline="0" dirty="0"/>
              <a:t> for Treasure Coast.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r>
              <a:rPr lang="en-US" u="sng" dirty="0"/>
              <a:t>2016</a:t>
            </a:r>
            <a:r>
              <a:rPr lang="en-US" u="sng" baseline="0" dirty="0"/>
              <a:t> Comparison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In 2016, fewer affiliates reported using Staff Members to deliver Coaching/Consulting services.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406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Boston also uses occasional</a:t>
            </a:r>
            <a:r>
              <a:rPr lang="en-US" baseline="0" dirty="0"/>
              <a:t> ‘guest consultants’ who are not part of ESC to deliver trainings.</a:t>
            </a:r>
          </a:p>
          <a:p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Data not available</a:t>
            </a:r>
            <a:r>
              <a:rPr lang="en-US" baseline="0" dirty="0"/>
              <a:t> for New Hampshire or Treasure Coast.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r>
              <a:rPr lang="en-US" u="sng" dirty="0"/>
              <a:t>2016</a:t>
            </a:r>
            <a:r>
              <a:rPr lang="en-US" u="sng" baseline="0" dirty="0"/>
              <a:t> Comparison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In 2016, fewer affiliates reported using Independent Contractors to deliver external training, and none reported using Paid Consultants.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836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47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278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Data not available</a:t>
            </a:r>
            <a:r>
              <a:rPr lang="en-US" baseline="0" dirty="0"/>
              <a:t> for Cincinnati, New Hampshire, or Pittsburgh.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846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Pittsburg also</a:t>
            </a:r>
            <a:r>
              <a:rPr lang="en-US" baseline="0" dirty="0"/>
              <a:t> does f</a:t>
            </a:r>
            <a:r>
              <a:rPr lang="en-US" dirty="0"/>
              <a:t>ollow-up emails and calls for some clients in cohort programs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Data not available</a:t>
            </a:r>
            <a:r>
              <a:rPr lang="en-US" baseline="0" dirty="0"/>
              <a:t> for New Hampshire.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r>
              <a:rPr lang="en-US" u="sng" dirty="0"/>
              <a:t>2016</a:t>
            </a:r>
            <a:r>
              <a:rPr lang="en-US" u="sng" baseline="0" dirty="0"/>
              <a:t> Comparison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In 2016, more affiliates reported using Phone and Email Check-ins during their projects.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260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New question added in 2018:</a:t>
            </a:r>
            <a:r>
              <a:rPr lang="en-US" baseline="0" dirty="0"/>
              <a:t> </a:t>
            </a:r>
            <a:r>
              <a:rPr lang="en-US" dirty="0"/>
              <a:t>“</a:t>
            </a:r>
            <a:r>
              <a:rPr lang="en-US"/>
              <a:t>For</a:t>
            </a:r>
            <a:r>
              <a:rPr lang="en-US" baseline="0"/>
              <a:t> POST-ENGAGEMENT </a:t>
            </a:r>
            <a:r>
              <a:rPr lang="en-US" baseline="0" dirty="0"/>
              <a:t>evaluations, how long after the completion of a project are evaluations conducted?”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Data not available</a:t>
            </a:r>
            <a:r>
              <a:rPr lang="en-US" baseline="0" dirty="0"/>
              <a:t> for Treasure Coast.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Cincinnati: Immediate,</a:t>
            </a:r>
            <a:r>
              <a:rPr lang="en-US" baseline="0" dirty="0"/>
              <a:t> then 6-month follow-up, then (for selected projects) &gt;1 year (for impact)</a:t>
            </a:r>
            <a:endParaRPr lang="en-US" dirty="0"/>
          </a:p>
          <a:p>
            <a:r>
              <a:rPr lang="en-US" dirty="0"/>
              <a:t>Los Angeles: Retreat facilitations – 1 month; Consulting</a:t>
            </a:r>
            <a:r>
              <a:rPr lang="en-US" baseline="0" dirty="0"/>
              <a:t> projects – 2-6 months; Institutes – immediately after; Sometimes (selected projects) – 1 year after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54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437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56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Assignable: Consultants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are ready, willing, and able to be assigned to projects.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Unassignable: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onsultants who are on extended vacation, suffering from long-term illness, or who you would be uncomfortable assigning due to poor past performance.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u="sng" dirty="0"/>
              <a:t>2016</a:t>
            </a:r>
            <a:r>
              <a:rPr lang="en-US" u="sng" baseline="0" dirty="0"/>
              <a:t> Comparison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In 2016, most affiliates reported more total consultants in their respective Corps.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In 2016, more affiliates reported 50% or more consultants that had not been assigned to projects in the last year (comparable to Unassignable in 2017).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564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Experience characteristics (e.g. Nonprofit Staff, Board Service, and Nonprofit</a:t>
            </a:r>
            <a:r>
              <a:rPr lang="en-US" baseline="0" dirty="0"/>
              <a:t> Consultants) added in 2018.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Percentages have been weighted to reflect varying</a:t>
            </a:r>
            <a:r>
              <a:rPr lang="en-US" baseline="0" dirty="0"/>
              <a:t> sizes of Consulting Corps (represents ESC-US Average)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Data not available</a:t>
            </a:r>
            <a:r>
              <a:rPr lang="en-US" baseline="0" dirty="0"/>
              <a:t> for Albany, New Hampshire, or Pittsburgh.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r>
              <a:rPr lang="en-US" u="sng" dirty="0"/>
              <a:t>2016</a:t>
            </a:r>
            <a:r>
              <a:rPr lang="en-US" u="sng" baseline="0" dirty="0"/>
              <a:t> Comparison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In 2016: 1,564 consultants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52% retired (</a:t>
            </a:r>
            <a:r>
              <a:rPr lang="en-US" baseline="0" dirty="0">
                <a:sym typeface="Wingdings" panose="05000000000000000000" pitchFamily="2" charset="2"/>
              </a:rPr>
              <a:t></a:t>
            </a:r>
            <a:r>
              <a:rPr lang="en-US" baseline="0" dirty="0"/>
              <a:t>)		5% FT jobs (</a:t>
            </a:r>
            <a:r>
              <a:rPr lang="en-US" baseline="0" dirty="0">
                <a:sym typeface="Wingdings" panose="05000000000000000000" pitchFamily="2" charset="2"/>
              </a:rPr>
              <a:t></a:t>
            </a:r>
            <a:r>
              <a:rPr lang="en-US" baseline="0" dirty="0"/>
              <a:t>)		7% PT jobs (</a:t>
            </a:r>
            <a:r>
              <a:rPr lang="en-US" baseline="0" dirty="0">
                <a:sym typeface="Wingdings" panose="05000000000000000000" pitchFamily="2" charset="2"/>
              </a:rPr>
              <a:t></a:t>
            </a:r>
            <a:r>
              <a:rPr lang="en-US" baseline="0" dirty="0"/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44% female (no change)	13% people of color (</a:t>
            </a:r>
            <a:r>
              <a:rPr lang="en-US" baseline="0" dirty="0">
                <a:sym typeface="Wingdings" panose="05000000000000000000" pitchFamily="2" charset="2"/>
              </a:rPr>
              <a:t></a:t>
            </a:r>
            <a:r>
              <a:rPr lang="en-US" baseline="0" dirty="0"/>
              <a:t>)		12% bilingual (</a:t>
            </a:r>
            <a:r>
              <a:rPr lang="en-US" baseline="0" dirty="0">
                <a:sym typeface="Wingdings" panose="05000000000000000000" pitchFamily="2" charset="2"/>
              </a:rPr>
              <a:t>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814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Experience characteristics (e.g. Nonprofit Staff, Board Service, and Nonprofit</a:t>
            </a:r>
            <a:r>
              <a:rPr lang="en-US" baseline="0" dirty="0"/>
              <a:t> Consultants) added in 2018.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Percentages have been weighted to reflect varying</a:t>
            </a:r>
            <a:r>
              <a:rPr lang="en-US" baseline="0" dirty="0"/>
              <a:t> sizes of Consulting Corps (represents ESC-US Average)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Data not available</a:t>
            </a:r>
            <a:r>
              <a:rPr lang="en-US" baseline="0" dirty="0"/>
              <a:t> for Albany, New Hampshire, or Pittsburgh.</a:t>
            </a:r>
          </a:p>
          <a:p>
            <a:endParaRPr lang="en-US" dirty="0"/>
          </a:p>
          <a:p>
            <a:r>
              <a:rPr lang="en-US" u="sng" dirty="0"/>
              <a:t>2016</a:t>
            </a:r>
            <a:r>
              <a:rPr lang="en-US" u="sng" baseline="0" dirty="0"/>
              <a:t> Comparison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In 2016: 	52% retired services (</a:t>
            </a:r>
            <a:r>
              <a:rPr lang="en-US" baseline="0" dirty="0">
                <a:sym typeface="Wingdings" panose="05000000000000000000" pitchFamily="2" charset="2"/>
              </a:rPr>
              <a:t></a:t>
            </a:r>
            <a:r>
              <a:rPr lang="en-US" baseline="0" dirty="0"/>
              <a:t>)	5% FT jobs (</a:t>
            </a:r>
            <a:r>
              <a:rPr lang="en-US" baseline="0" dirty="0">
                <a:sym typeface="Wingdings" panose="05000000000000000000" pitchFamily="2" charset="2"/>
              </a:rPr>
              <a:t></a:t>
            </a:r>
            <a:r>
              <a:rPr lang="en-US" baseline="0" dirty="0"/>
              <a:t>)	 7% PT jobs (</a:t>
            </a:r>
            <a:r>
              <a:rPr lang="en-US" baseline="0" dirty="0">
                <a:sym typeface="Wingdings" panose="05000000000000000000" pitchFamily="2" charset="2"/>
              </a:rPr>
              <a:t></a:t>
            </a:r>
            <a:r>
              <a:rPr lang="en-US" baseline="0" dirty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	44% female (no change)	13% people of color (</a:t>
            </a:r>
            <a:r>
              <a:rPr lang="en-US" baseline="0" dirty="0">
                <a:sym typeface="Wingdings" panose="05000000000000000000" pitchFamily="2" charset="2"/>
              </a:rPr>
              <a:t></a:t>
            </a:r>
            <a:r>
              <a:rPr lang="en-US" baseline="0" dirty="0"/>
              <a:t>)	12% bilingual (</a:t>
            </a:r>
            <a:r>
              <a:rPr lang="en-US" baseline="0" dirty="0">
                <a:sym typeface="Wingdings" panose="05000000000000000000" pitchFamily="2" charset="2"/>
              </a:rPr>
              <a:t></a:t>
            </a:r>
            <a:r>
              <a:rPr lang="en-US" baseline="0" dirty="0"/>
              <a:t>)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229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Data not available</a:t>
            </a:r>
            <a:r>
              <a:rPr lang="en-US" baseline="0" dirty="0"/>
              <a:t> for Albany, Ft. Lauderdale, Houston, New Hampshire, or Treasure Coast.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r>
              <a:rPr lang="en-US" u="sng" dirty="0"/>
              <a:t>2016</a:t>
            </a:r>
            <a:r>
              <a:rPr lang="en-US" u="sng" baseline="0" dirty="0"/>
              <a:t> Comparison</a:t>
            </a:r>
            <a:r>
              <a:rPr lang="en-US" u="none" baseline="0" dirty="0"/>
              <a:t> (11 affiliates responded)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In 2016, ESC-US Totals were: 97 sessions (</a:t>
            </a:r>
            <a:r>
              <a:rPr lang="en-US" baseline="0" dirty="0">
                <a:sym typeface="Wingdings" panose="05000000000000000000" pitchFamily="2" charset="2"/>
              </a:rPr>
              <a:t></a:t>
            </a:r>
            <a:r>
              <a:rPr lang="en-US" baseline="0" dirty="0"/>
              <a:t>); 3.2 hours/session (</a:t>
            </a:r>
            <a:r>
              <a:rPr lang="en-US" baseline="0" dirty="0">
                <a:sym typeface="Wingdings" panose="05000000000000000000" pitchFamily="2" charset="2"/>
              </a:rPr>
              <a:t></a:t>
            </a:r>
            <a:r>
              <a:rPr lang="en-US" baseline="0" dirty="0"/>
              <a:t>); 14 attendees/session (</a:t>
            </a:r>
            <a:r>
              <a:rPr lang="en-US" baseline="0" dirty="0">
                <a:sym typeface="Wingdings" panose="05000000000000000000" pitchFamily="2" charset="2"/>
              </a:rPr>
              <a:t></a:t>
            </a:r>
            <a:r>
              <a:rPr lang="en-US" baseline="0" dirty="0"/>
              <a:t>); and 6,530 total training hours (</a:t>
            </a:r>
            <a:r>
              <a:rPr lang="en-US" baseline="0" dirty="0">
                <a:sym typeface="Wingdings" panose="05000000000000000000" pitchFamily="2" charset="2"/>
              </a:rPr>
              <a:t></a:t>
            </a:r>
            <a:r>
              <a:rPr lang="en-US" baseline="0" dirty="0"/>
              <a:t>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/>
              <a:t>For individual affiliates who responded both in 2016 and 2017, most showed an increase in number of sessions, decrease in average hours/session, and decrease in average attendees/session from last year to this year. So in 2017, affiliates tended to offer more training sessions that were shorter/smaller than in the previous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182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New question added in 2018. Data not available</a:t>
            </a:r>
            <a:r>
              <a:rPr lang="en-US" baseline="0" dirty="0"/>
              <a:t> for New Hampshire.</a:t>
            </a:r>
          </a:p>
          <a:p>
            <a:endParaRPr lang="en-US" u="sng" dirty="0"/>
          </a:p>
          <a:p>
            <a:r>
              <a:rPr lang="en-US" u="sng" dirty="0"/>
              <a:t>Other training provided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Albany</a:t>
            </a:r>
            <a:r>
              <a:rPr lang="en-US" baseline="0" dirty="0"/>
              <a:t> - one-on-one meetings with project leader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Pittsburg</a:t>
            </a:r>
            <a:r>
              <a:rPr lang="en-US" baseline="0" dirty="0"/>
              <a:t> - </a:t>
            </a:r>
            <a:r>
              <a:rPr lang="en-US" dirty="0"/>
              <a:t>provides trainings for the corps</a:t>
            </a:r>
            <a:r>
              <a:rPr lang="en-US" baseline="0" dirty="0"/>
              <a:t> exclusively, and they’re welcome to attend classes in their training catalogue at no cost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Seattle</a:t>
            </a:r>
            <a:r>
              <a:rPr lang="en-US" dirty="0"/>
              <a:t> - provides</a:t>
            </a:r>
            <a:r>
              <a:rPr lang="en-US" baseline="0" dirty="0"/>
              <a:t> training before cohort programs and online resources/materials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706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not available for New</a:t>
            </a:r>
            <a:r>
              <a:rPr lang="en-US" baseline="0" dirty="0"/>
              <a:t> Hampshire and Pittsburgh.</a:t>
            </a:r>
          </a:p>
          <a:p>
            <a:endParaRPr lang="en-US" baseline="0" dirty="0"/>
          </a:p>
          <a:p>
            <a:r>
              <a:rPr lang="en-US" u="sng" dirty="0"/>
              <a:t>2016</a:t>
            </a:r>
            <a:r>
              <a:rPr lang="en-US" u="sng" baseline="0" dirty="0"/>
              <a:t> Comparison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In 2016, ESC-US Totals were: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60,697 hours on client projects (</a:t>
            </a:r>
            <a:r>
              <a:rPr lang="en-US" baseline="0" dirty="0">
                <a:sym typeface="Wingdings" panose="05000000000000000000" pitchFamily="2" charset="2"/>
              </a:rPr>
              <a:t></a:t>
            </a:r>
            <a:r>
              <a:rPr lang="en-US" baseline="0" dirty="0"/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6,679 hours on administrative/non-client hours (</a:t>
            </a:r>
            <a:r>
              <a:rPr lang="en-US" baseline="0" dirty="0">
                <a:sym typeface="Wingdings" panose="05000000000000000000" pitchFamily="2" charset="2"/>
              </a:rPr>
              <a:t></a:t>
            </a:r>
            <a:r>
              <a:rPr lang="en-US" baseline="0" dirty="0"/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67,358 total hours (</a:t>
            </a:r>
            <a:r>
              <a:rPr lang="en-US" baseline="0" dirty="0">
                <a:sym typeface="Wingdings" panose="05000000000000000000" pitchFamily="2" charset="2"/>
              </a:rPr>
              <a:t></a:t>
            </a:r>
            <a:r>
              <a:rPr lang="en-US" baseline="0" dirty="0"/>
              <a:t>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/>
              <a:t>In 2016, 10% of ESC-US’ total hours were administrative/non-client hours. This year, this category was18%.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707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456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Intern data added</a:t>
            </a:r>
            <a:r>
              <a:rPr lang="en-US" baseline="0" dirty="0"/>
              <a:t> in 2018.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814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23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793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741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Takeaways:</a:t>
            </a: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When members use the benefits of the ESC-US network, they never report receiving No Benefit. If you use it/them, you will benefit to some degree.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 ESC-US Conference is seen as providing the strongest benefit of all the services offered.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 ESC-US Website is seen as providing the least amount of benefit of all the services offered.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813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 value</a:t>
            </a:r>
            <a:r>
              <a:rPr lang="en-US" baseline="0" dirty="0"/>
              <a:t> of services – market rate weighted by fees earned. Reflects that some affiliates earn large fees and have higher market rates.</a:t>
            </a:r>
          </a:p>
          <a:p>
            <a:endParaRPr lang="en-US" baseline="0" dirty="0"/>
          </a:p>
          <a:p>
            <a:r>
              <a:rPr lang="en-US" baseline="0" dirty="0"/>
              <a:t>Note: total number of consultants (1,362) does not match total number of consultants listed on Slide 33 (1,231), which only represents the number of consultants for which experience and </a:t>
            </a:r>
            <a:r>
              <a:rPr lang="en-US" baseline="0"/>
              <a:t>demographic data was reported.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045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739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05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800" u="sng" dirty="0"/>
              <a:t>Organizational Affiliation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b="1" dirty="0"/>
              <a:t>Ft. Lauderdale</a:t>
            </a:r>
            <a:r>
              <a:rPr lang="en-US" sz="800" b="1" baseline="0" dirty="0"/>
              <a:t> </a:t>
            </a:r>
            <a:r>
              <a:rPr lang="en-US" sz="800" baseline="0" dirty="0"/>
              <a:t>– South Florida Institute on Aging (ESC is programmatic component)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b="1" baseline="0" dirty="0"/>
              <a:t>New Hampshire </a:t>
            </a:r>
            <a:r>
              <a:rPr lang="en-US" sz="800" baseline="0" dirty="0"/>
              <a:t>– Was acquired (7/6/2018) by ESC Boston (Empower Success Corps)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b="1" baseline="0" dirty="0"/>
              <a:t>Seattle</a:t>
            </a:r>
            <a:r>
              <a:rPr lang="en-US" sz="800" baseline="0" dirty="0"/>
              <a:t> – 501 Commons (ESC is programmatic component)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b="1" baseline="0" dirty="0"/>
              <a:t>Pittsburgh</a:t>
            </a:r>
            <a:r>
              <a:rPr lang="en-US" sz="800" baseline="0" dirty="0"/>
              <a:t> – Bayer Center for Nonprofit Management (Robert Morris University; ESC is programmatic component)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b="1" baseline="0" dirty="0"/>
              <a:t>Treasure Coast </a:t>
            </a:r>
            <a:r>
              <a:rPr lang="en-US" sz="800" baseline="0" dirty="0"/>
              <a:t>– ESC of the Treasure Coast (United Way of Martin County; ESC is programmatic component)</a:t>
            </a:r>
          </a:p>
          <a:p>
            <a:endParaRPr lang="en-US" sz="800" dirty="0"/>
          </a:p>
          <a:p>
            <a:r>
              <a:rPr lang="en-US" sz="800" u="sng" dirty="0"/>
              <a:t>Focused Target Market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b="1" dirty="0"/>
              <a:t>Albany</a:t>
            </a:r>
            <a:r>
              <a:rPr lang="en-US" sz="800" dirty="0"/>
              <a:t>: Small nonprofits, startups, community/grass roots organizations, arts/cultural/historical (e.g. museums)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b="1" dirty="0"/>
              <a:t>Oklahoma</a:t>
            </a:r>
            <a:r>
              <a:rPr lang="en-US" sz="800" dirty="0"/>
              <a:t>: Budgets from $100k-$6M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b="1" dirty="0"/>
              <a:t>Seattle</a:t>
            </a:r>
            <a:r>
              <a:rPr lang="en-US" sz="800" dirty="0"/>
              <a:t>: Budgets over $50K (Excluding hospitals/healthcare providers, universities, PTAs/sport groups, religious organizations)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b="1" dirty="0"/>
              <a:t>Stuart</a:t>
            </a:r>
            <a:r>
              <a:rPr lang="en-US" sz="800" dirty="0"/>
              <a:t>: Martin County nonprofits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70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Some affiliates did not provide complete data, so not all affiliates will be on all the slides that follow.</a:t>
            </a:r>
          </a:p>
          <a:p>
            <a:r>
              <a:rPr lang="en-US" sz="1200" dirty="0"/>
              <a:t>Total expense (without in-kind/volunteer hours) is an indicator of the relative “size” of an affiliate.</a:t>
            </a:r>
          </a:p>
          <a:p>
            <a:endParaRPr lang="en-US" sz="1200" dirty="0"/>
          </a:p>
          <a:p>
            <a:r>
              <a:rPr lang="en-US" sz="1200" u="sng" dirty="0"/>
              <a:t>2016</a:t>
            </a:r>
            <a:r>
              <a:rPr lang="en-US" sz="1200" u="sng" baseline="0" dirty="0"/>
              <a:t> Comparison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/>
              <a:t>In 2016, 2 affiliates (Chicago and Seattle) reported expenses above $1M. This year 4 affiliates (Seattle, Ft. Lauderdale, Los Angeles, and Boston) hit this level.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/>
              <a:t>In 2016, most affiliates reported expenses of $800,000 or less. This year most affiliates came in above $1M or below $400,000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73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affiliates did not provide complete data, so not all affiliates will be on all the slides that follow.</a:t>
            </a:r>
          </a:p>
          <a:p>
            <a:r>
              <a:rPr lang="en-US" dirty="0"/>
              <a:t>Total expense (without in-kind/volunteer hours) is an indicator of the relative “size” of an affiliate.</a:t>
            </a:r>
          </a:p>
          <a:p>
            <a:endParaRPr lang="en-US" dirty="0"/>
          </a:p>
          <a:p>
            <a:r>
              <a:rPr lang="en-US" sz="1200" u="sng" dirty="0"/>
              <a:t>2016</a:t>
            </a:r>
            <a:r>
              <a:rPr lang="en-US" sz="1200" u="sng" baseline="0" dirty="0"/>
              <a:t> Comparison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/>
              <a:t>In 2016, 2 affiliates (Chicago and Seattle) reported expenses above $1M. This year 4 affiliates (Seattle, Ft. Lauderdale, Los Angeles, and Boston) hit this level.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/>
              <a:t>In 2016, most affiliates reported expenses of $800,000 or less. This year most affiliates came in above $1M or below $400,000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68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2016</a:t>
            </a:r>
            <a:r>
              <a:rPr lang="en-US" u="sng" baseline="0" dirty="0"/>
              <a:t> Comparison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In 2016: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$11M in services (</a:t>
            </a:r>
            <a:r>
              <a:rPr lang="en-US" baseline="0" dirty="0">
                <a:sym typeface="Wingdings" panose="05000000000000000000" pitchFamily="2" charset="2"/>
              </a:rPr>
              <a:t></a:t>
            </a:r>
            <a:r>
              <a:rPr lang="en-US" baseline="0" dirty="0"/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928 clients (</a:t>
            </a:r>
            <a:r>
              <a:rPr lang="en-US" baseline="0" dirty="0">
                <a:sym typeface="Wingdings" panose="05000000000000000000" pitchFamily="2" charset="2"/>
              </a:rPr>
              <a:t></a:t>
            </a:r>
            <a:r>
              <a:rPr lang="en-US" baseline="0" dirty="0"/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1,310 projects (</a:t>
            </a:r>
            <a:r>
              <a:rPr lang="en-US" baseline="0" dirty="0">
                <a:sym typeface="Wingdings" panose="05000000000000000000" pitchFamily="2" charset="2"/>
              </a:rPr>
              <a:t>)</a:t>
            </a:r>
            <a:endParaRPr lang="en-US" baseline="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1,564 consultants (</a:t>
            </a:r>
            <a:r>
              <a:rPr lang="en-US" baseline="0" dirty="0">
                <a:sym typeface="Wingdings" panose="05000000000000000000" pitchFamily="2" charset="2"/>
              </a:rPr>
              <a:t></a:t>
            </a:r>
            <a:r>
              <a:rPr lang="en-US" baseline="0" dirty="0"/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60,679 hours(</a:t>
            </a:r>
            <a:r>
              <a:rPr lang="en-US" baseline="0" dirty="0">
                <a:sym typeface="Wingdings" panose="05000000000000000000" pitchFamily="2" charset="2"/>
              </a:rPr>
              <a:t></a:t>
            </a:r>
            <a:r>
              <a:rPr lang="en-US" baseline="0" dirty="0"/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&gt;95% positive ratings(</a:t>
            </a:r>
            <a:r>
              <a:rPr lang="en-US" baseline="0" dirty="0">
                <a:sym typeface="Wingdings" panose="05000000000000000000" pitchFamily="2" charset="2"/>
              </a:rPr>
              <a:t></a:t>
            </a:r>
            <a:r>
              <a:rPr lang="en-US" baseline="0" dirty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24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Revenue by Source</a:t>
            </a:r>
            <a:endParaRPr lang="en-US" u="sng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Grant revenue by area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Fees for service breakdown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Consulting market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01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C30B9FA-3776-4AD9-B5A7-04EF43893F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3907FC9C-3198-4D4C-8905-4D8E341D5EA6}" type="datetime1">
              <a:rPr lang="en-US" smtClean="0"/>
              <a:t>10/30/2018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B8801EB-80D4-459B-9459-3EA08A091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7B8DAEF-75B2-46E5-99A6-F5E2E0A36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1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90FAC46C-8F43-4746-AFFB-8B9F21FF810A}" type="datetime1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91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C64B5AC4-C99E-4426-8B28-13B4E13F4A6D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74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EE7012CD-05B2-467A-A5C4-063B6ADF77A5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66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AD084F5E-9BDB-4518-A060-374D237B5FE8}" type="datetime1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3F1784E2-B517-4D47-89C5-2871996A43A7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7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0E0FD4F0-4FCB-48FF-A008-301BE36FC88E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698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9A4729E1-F143-4D41-8DA4-FD02FE8AA757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622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B8455498-C12F-4CC1-9118-DCAF30383EA8}" type="datetime1">
              <a:rPr lang="en-US" smtClean="0"/>
              <a:t>10/30/2018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4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751" y="147917"/>
            <a:ext cx="9458661" cy="11187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99537870-CCD3-4F31-A9CF-3C826D227FBD}" type="datetime1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90412" y="6459784"/>
            <a:ext cx="1312025" cy="365125"/>
          </a:xfrm>
        </p:spPr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51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2C454-3B6C-4CD9-AEAA-C7E702560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597" y="-103362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72BA90-B98A-43C0-BEF9-3FF9ABF093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998BA2-1360-4E0E-8527-74B2D65F9A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75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FFCBD259-4335-49AA-B462-A294D26CDF90}" type="datetime1">
              <a:rPr lang="en-US" smtClean="0"/>
              <a:t>10/30/2018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65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BEA8E05B-9F45-4B92-AEFA-6549C0A61FA3}" type="datetime1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1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0479" y="644683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45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8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681" r:id="rId13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464" userDrawn="1">
          <p15:clr>
            <a:srgbClr val="F26B43"/>
          </p15:clr>
        </p15:guide>
        <p15:guide id="4" pos="7152" userDrawn="1">
          <p15:clr>
            <a:srgbClr val="F26B43"/>
          </p15:clr>
        </p15:guide>
        <p15:guide id="5" pos="984" userDrawn="1">
          <p15:clr>
            <a:srgbClr val="F26B43"/>
          </p15:clr>
        </p15:guide>
        <p15:guide id="6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mbelau@escsc.org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7462" y="2974428"/>
            <a:ext cx="10291730" cy="1161497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ESC-US Affiliate Survey Report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OCTOBER 2018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22BD9-078C-4E06-9A21-70975C6FE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 descr="ESC-US.logo.final.jpg">
            <a:extLst>
              <a:ext uri="{FF2B5EF4-FFF2-40B4-BE49-F238E27FC236}">
                <a16:creationId xmlns:a16="http://schemas.microsoft.com/office/drawing/2014/main" id="{A1AD3B74-E8AE-4CA4-B946-C2F6B724128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278" y="388612"/>
            <a:ext cx="5686097" cy="2617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641231" y="2684585"/>
            <a:ext cx="9906000" cy="0"/>
          </a:xfrm>
          <a:prstGeom prst="line">
            <a:avLst/>
          </a:prstGeom>
          <a:ln>
            <a:noFill/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5EA96A-48F3-4C4E-9276-5579C0680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64B89D-5059-422B-9823-5EC442DFA191}"/>
              </a:ext>
            </a:extLst>
          </p:cNvPr>
          <p:cNvSpPr txBox="1"/>
          <p:nvPr/>
        </p:nvSpPr>
        <p:spPr>
          <a:xfrm>
            <a:off x="2203077" y="403412"/>
            <a:ext cx="7785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Net Revenue (%)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 flipH="1">
            <a:off x="8789670" y="2628900"/>
            <a:ext cx="594360" cy="9144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">
            <a:extLst>
              <a:ext uri="{FF2B5EF4-FFF2-40B4-BE49-F238E27FC236}">
                <a16:creationId xmlns:a16="http://schemas.microsoft.com/office/drawing/2014/main" id="{BEE911C8-8130-41A2-9CA4-9396E814B553}"/>
              </a:ext>
            </a:extLst>
          </p:cNvPr>
          <p:cNvSpPr txBox="1"/>
          <p:nvPr/>
        </p:nvSpPr>
        <p:spPr>
          <a:xfrm>
            <a:off x="6096000" y="2991475"/>
            <a:ext cx="2479534" cy="6170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92E2F78-656F-4CF9-9F5B-41D9A87290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2878068"/>
              </p:ext>
            </p:extLst>
          </p:nvPr>
        </p:nvGraphicFramePr>
        <p:xfrm>
          <a:off x="455295" y="1234409"/>
          <a:ext cx="11281410" cy="4700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Straight Connector 10"/>
          <p:cNvCxnSpPr/>
          <p:nvPr/>
        </p:nvCxnSpPr>
        <p:spPr>
          <a:xfrm flipV="1">
            <a:off x="1431393" y="4098275"/>
            <a:ext cx="10305312" cy="5780"/>
          </a:xfrm>
          <a:prstGeom prst="line">
            <a:avLst/>
          </a:prstGeom>
          <a:ln>
            <a:solidFill>
              <a:srgbClr val="C00000">
                <a:alpha val="50196"/>
              </a:srgb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524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6B242-B643-4D40-8761-3F2137C2C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Revenue Source Breakdown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24C685-29B4-456F-B240-F21CF1F21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11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37846" y="1500554"/>
            <a:ext cx="10808677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792857C-FE44-4F40-8391-263334278291}"/>
              </a:ext>
            </a:extLst>
          </p:cNvPr>
          <p:cNvSpPr/>
          <p:nvPr/>
        </p:nvSpPr>
        <p:spPr>
          <a:xfrm>
            <a:off x="606251" y="1512570"/>
            <a:ext cx="10979499" cy="45063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E2C653A-FD04-4B50-89C8-EA1E32E2C3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919172"/>
              </p:ext>
            </p:extLst>
          </p:nvPr>
        </p:nvGraphicFramePr>
        <p:xfrm>
          <a:off x="93786" y="1421176"/>
          <a:ext cx="11908651" cy="4804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3786" y="6459785"/>
            <a:ext cx="104955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*Included: interest (Boston, Ft. Lauderdale, Seattle), write-offs (New York), Endowment income (Oklahoma), and prior year contributions transferred (Seattle)</a:t>
            </a:r>
          </a:p>
        </p:txBody>
      </p:sp>
    </p:spTree>
    <p:extLst>
      <p:ext uri="{BB962C8B-B14F-4D97-AF65-F5344CB8AC3E}">
        <p14:creationId xmlns:p14="http://schemas.microsoft.com/office/powerpoint/2010/main" val="2538974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0A2D00-AD4A-4FA0-9159-BC2F1D3A6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F4AF70-762A-436A-AEC0-1D1A51B560E0}"/>
              </a:ext>
            </a:extLst>
          </p:cNvPr>
          <p:cNvSpPr txBox="1"/>
          <p:nvPr/>
        </p:nvSpPr>
        <p:spPr>
          <a:xfrm>
            <a:off x="1805354" y="552659"/>
            <a:ext cx="8581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Grant Revenue by Area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125961C-1E8F-4FEC-AFE9-67558D23C9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4562895"/>
              </p:ext>
            </p:extLst>
          </p:nvPr>
        </p:nvGraphicFramePr>
        <p:xfrm>
          <a:off x="217703" y="1652136"/>
          <a:ext cx="11756593" cy="4568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3786" y="6459785"/>
            <a:ext cx="104955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*Included: Fiscal sponsor for Encore Boston Network (Boston)</a:t>
            </a:r>
          </a:p>
        </p:txBody>
      </p:sp>
    </p:spTree>
    <p:extLst>
      <p:ext uri="{BB962C8B-B14F-4D97-AF65-F5344CB8AC3E}">
        <p14:creationId xmlns:p14="http://schemas.microsoft.com/office/powerpoint/2010/main" val="1932742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C519A-935E-438A-AF2C-FDF08DBE9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Fees for Service Breakdown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308E1F-3531-45F4-B110-1EDA92FFA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13</a:t>
            </a:fld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2046402-612F-4AE3-B485-843416B41C1F}"/>
              </a:ext>
            </a:extLst>
          </p:cNvPr>
          <p:cNvSpPr/>
          <p:nvPr/>
        </p:nvSpPr>
        <p:spPr>
          <a:xfrm>
            <a:off x="433755" y="5749290"/>
            <a:ext cx="8127316" cy="5342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E9ADD1D3-70FA-4C66-B2D4-D2C8B70489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0865553"/>
              </p:ext>
            </p:extLst>
          </p:nvPr>
        </p:nvGraphicFramePr>
        <p:xfrm>
          <a:off x="172121" y="1570615"/>
          <a:ext cx="11830315" cy="4604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3786" y="6459785"/>
            <a:ext cx="104955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*Included: ESC Discovery (Boston), Executive Search (New York), and HR/Technology/Data Solutions/Financial Services (Seattle)</a:t>
            </a:r>
          </a:p>
        </p:txBody>
      </p:sp>
    </p:spTree>
    <p:extLst>
      <p:ext uri="{BB962C8B-B14F-4D97-AF65-F5344CB8AC3E}">
        <p14:creationId xmlns:p14="http://schemas.microsoft.com/office/powerpoint/2010/main" val="3505199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703384" y="3329353"/>
            <a:ext cx="11418276" cy="0"/>
          </a:xfrm>
          <a:prstGeom prst="line">
            <a:avLst/>
          </a:prstGeom>
          <a:ln>
            <a:noFill/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466C355-5D2B-4B89-9300-48C04543E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751" y="463119"/>
            <a:ext cx="9458661" cy="973635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Consulting Market Rate ($/</a:t>
            </a:r>
            <a:r>
              <a:rPr lang="en-US" dirty="0" err="1"/>
              <a:t>hr</a:t>
            </a:r>
            <a:r>
              <a:rPr lang="en-US" dirty="0"/>
              <a:t>)</a:t>
            </a: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03BC6D-0F84-4AB1-860C-99FD9B507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03927839"/>
              </p:ext>
            </p:extLst>
          </p:nvPr>
        </p:nvGraphicFramePr>
        <p:xfrm>
          <a:off x="178938" y="1743075"/>
          <a:ext cx="11942722" cy="4442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93785" y="6459785"/>
            <a:ext cx="116314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*Indicates affiliates who use different market rates for specialty areas of consulting.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077816" y="3811836"/>
            <a:ext cx="10658475" cy="5503"/>
          </a:xfrm>
          <a:prstGeom prst="line">
            <a:avLst/>
          </a:prstGeom>
          <a:ln>
            <a:solidFill>
              <a:srgbClr val="C00000">
                <a:alpha val="50196"/>
              </a:srgb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881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703384" y="3329353"/>
            <a:ext cx="11418276" cy="0"/>
          </a:xfrm>
          <a:prstGeom prst="line">
            <a:avLst/>
          </a:prstGeom>
          <a:ln>
            <a:noFill/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466C355-5D2B-4B89-9300-48C04543E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751" y="470670"/>
            <a:ext cx="9458661" cy="973635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Expense Breakdown</a:t>
            </a:r>
            <a:br>
              <a:rPr lang="en-US" dirty="0"/>
            </a:br>
            <a:r>
              <a:rPr lang="en-US" sz="2000" dirty="0"/>
              <a:t>(990 Categories)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03BC6D-0F84-4AB1-860C-99FD9B507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EADE0B42-4BA2-4322-8772-81BDFD6D44E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15154" y="1602889"/>
          <a:ext cx="11693562" cy="4539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0567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703384" y="3329353"/>
            <a:ext cx="11418276" cy="0"/>
          </a:xfrm>
          <a:prstGeom prst="line">
            <a:avLst/>
          </a:prstGeom>
          <a:ln>
            <a:noFill/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466C355-5D2B-4B89-9300-48C04543E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751" y="463119"/>
            <a:ext cx="9458661" cy="973635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In-Kind Revenue</a:t>
            </a:r>
            <a:br>
              <a:rPr lang="en-US" dirty="0"/>
            </a:br>
            <a:r>
              <a:rPr lang="en-US" sz="2000" dirty="0"/>
              <a:t>(Value of Consultant Service Hours, if quantified)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03BC6D-0F84-4AB1-860C-99FD9B507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273734950"/>
              </p:ext>
            </p:extLst>
          </p:nvPr>
        </p:nvGraphicFramePr>
        <p:xfrm>
          <a:off x="178939" y="1743075"/>
          <a:ext cx="11069283" cy="4442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4888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104413" y="2148357"/>
            <a:ext cx="8098220" cy="8792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Project Information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17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2880359"/>
            <a:ext cx="3200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0" y="3106615"/>
            <a:ext cx="3200400" cy="3481471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2017 Clients &amp; Projects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Project Breakdown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Value of Services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Project Delivery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New Services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800600" y="597877"/>
            <a:ext cx="6492240" cy="584895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 Survey Overview &amp; Participants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 2017 Financial Data &amp; Resources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 Project Information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 Evaluation of Projects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 Consulting Corps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 Staffing &amp; Operations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 Internal (ESC-US) Data</a:t>
            </a:r>
          </a:p>
        </p:txBody>
      </p:sp>
    </p:spTree>
    <p:extLst>
      <p:ext uri="{BB962C8B-B14F-4D97-AF65-F5344CB8AC3E}">
        <p14:creationId xmlns:p14="http://schemas.microsoft.com/office/powerpoint/2010/main" val="1332280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2608C5-E316-40F5-A85F-74611A467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18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998181-B11A-4F14-97C0-75EEBE4696ED}"/>
              </a:ext>
            </a:extLst>
          </p:cNvPr>
          <p:cNvSpPr txBox="1"/>
          <p:nvPr/>
        </p:nvSpPr>
        <p:spPr>
          <a:xfrm>
            <a:off x="0" y="201331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 Clients and Projects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902510"/>
              </p:ext>
            </p:extLst>
          </p:nvPr>
        </p:nvGraphicFramePr>
        <p:xfrm>
          <a:off x="941221" y="1098430"/>
          <a:ext cx="10309555" cy="5024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1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1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19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19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619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490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Total Clients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Repeat Clients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(% of total)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Total Projects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Pro-bono projects</a:t>
                      </a:r>
                    </a:p>
                    <a:p>
                      <a:pPr algn="ctr"/>
                      <a:r>
                        <a:rPr lang="en-US" sz="1600" dirty="0"/>
                        <a:t>(% of total)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729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Albany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7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Boston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729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Cincinnati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729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Durham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7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Ft. Lauderdale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729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Houston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7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Los Angeles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729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New Hampshire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729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New York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729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Oklahoma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6729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Seattle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6729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Treasure Coast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>
                    <a:solidFill>
                      <a:srgbClr val="E9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926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/>
        </p:nvSpPr>
        <p:spPr>
          <a:xfrm>
            <a:off x="211016" y="1278434"/>
            <a:ext cx="11769969" cy="49119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AAC7E6-BF5C-4288-AC23-76E1DD6D3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9330"/>
            <a:ext cx="12192000" cy="1118795"/>
          </a:xfrm>
        </p:spPr>
        <p:txBody>
          <a:bodyPr anchor="ctr"/>
          <a:lstStyle/>
          <a:p>
            <a:pPr algn="ctr"/>
            <a:r>
              <a:rPr lang="en-US" dirty="0"/>
              <a:t>Types of Projects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904232-91F7-421D-AE32-6EF00628B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19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937846" y="1535723"/>
            <a:ext cx="10808677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F52CFA7-AC59-4172-B312-21899A778C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1024623"/>
              </p:ext>
            </p:extLst>
          </p:nvPr>
        </p:nvGraphicFramePr>
        <p:xfrm>
          <a:off x="211017" y="1388125"/>
          <a:ext cx="11769968" cy="4802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3786" y="6459785"/>
            <a:ext cx="104955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*Included: 3</a:t>
            </a:r>
            <a:r>
              <a:rPr lang="en-US" sz="1100" baseline="30000" dirty="0">
                <a:solidFill>
                  <a:schemeClr val="bg1"/>
                </a:solidFill>
              </a:rPr>
              <a:t>rd</a:t>
            </a:r>
            <a:r>
              <a:rPr lang="en-US" sz="1100" dirty="0">
                <a:solidFill>
                  <a:schemeClr val="bg1"/>
                </a:solidFill>
              </a:rPr>
              <a:t> party clients (Boston) and HR/Technology/Data Solutions/Financial Services (Seattle)</a:t>
            </a:r>
          </a:p>
        </p:txBody>
      </p:sp>
    </p:spTree>
    <p:extLst>
      <p:ext uri="{BB962C8B-B14F-4D97-AF65-F5344CB8AC3E}">
        <p14:creationId xmlns:p14="http://schemas.microsoft.com/office/powerpoint/2010/main" val="1382632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093780" y="391717"/>
            <a:ext cx="8098220" cy="8792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Overview &amp; Participants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2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2880359"/>
            <a:ext cx="3200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0" y="3106616"/>
            <a:ext cx="3200400" cy="319858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Survey Objectives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Responding Affiliates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2017: A Year in Review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800600" y="597877"/>
            <a:ext cx="6492240" cy="584895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 Survey Overview &amp; Participants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 2017 Financial Data &amp; Resources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 Project Information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 Evaluation of Projects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 Consulting Corps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 Staffing &amp; Operations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 Internal (ESC-US) Data</a:t>
            </a:r>
          </a:p>
        </p:txBody>
      </p:sp>
    </p:spTree>
    <p:extLst>
      <p:ext uri="{BB962C8B-B14F-4D97-AF65-F5344CB8AC3E}">
        <p14:creationId xmlns:p14="http://schemas.microsoft.com/office/powerpoint/2010/main" val="1088337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F9E1A3-0626-4A59-8B75-25516D303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20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626AC2-A228-4584-ADCC-705AFA91A1F6}"/>
              </a:ext>
            </a:extLst>
          </p:cNvPr>
          <p:cNvSpPr txBox="1"/>
          <p:nvPr/>
        </p:nvSpPr>
        <p:spPr>
          <a:xfrm>
            <a:off x="1836" y="511092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Types of Consulting Projects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3248FCC-0750-45BD-84B5-2D37027968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4914595"/>
              </p:ext>
            </p:extLst>
          </p:nvPr>
        </p:nvGraphicFramePr>
        <p:xfrm>
          <a:off x="220337" y="1597446"/>
          <a:ext cx="11762167" cy="4594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3786" y="6407049"/>
            <a:ext cx="104955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*Included: Fundraising (Boston, New Hampshire), Operations (Boston, New York), Nonprofit Startups (Houston), Management Consulting (Seattle), Information &amp; Referral (Seattle), Real Estate (New York), and “Blended projects” (Los Angeles)</a:t>
            </a:r>
          </a:p>
        </p:txBody>
      </p:sp>
    </p:spTree>
    <p:extLst>
      <p:ext uri="{BB962C8B-B14F-4D97-AF65-F5344CB8AC3E}">
        <p14:creationId xmlns:p14="http://schemas.microsoft.com/office/powerpoint/2010/main" val="3338185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5EA96A-48F3-4C4E-9276-5579C0680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21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FF8E87-0363-4FCE-90F0-32A3C96035B1}"/>
              </a:ext>
            </a:extLst>
          </p:cNvPr>
          <p:cNvSpPr txBox="1"/>
          <p:nvPr/>
        </p:nvSpPr>
        <p:spPr>
          <a:xfrm>
            <a:off x="2384583" y="366132"/>
            <a:ext cx="7382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Average Fee per </a:t>
            </a:r>
            <a:r>
              <a:rPr lang="en-US" sz="4800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Project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F9E10D3-9E8B-4498-896B-2AD5745774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3067546"/>
              </p:ext>
            </p:extLst>
          </p:nvPr>
        </p:nvGraphicFramePr>
        <p:xfrm>
          <a:off x="286438" y="1314450"/>
          <a:ext cx="11578727" cy="4880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734CFC4F-F49A-4037-BBCE-0AC3F90638C0}"/>
              </a:ext>
            </a:extLst>
          </p:cNvPr>
          <p:cNvSpPr txBox="1"/>
          <p:nvPr/>
        </p:nvSpPr>
        <p:spPr>
          <a:xfrm>
            <a:off x="9898788" y="1161814"/>
            <a:ext cx="1856210" cy="3665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York* ($11,362)</a:t>
            </a:r>
          </a:p>
        </p:txBody>
      </p:sp>
      <p:sp>
        <p:nvSpPr>
          <p:cNvPr id="8" name="Oval 7"/>
          <p:cNvSpPr/>
          <p:nvPr/>
        </p:nvSpPr>
        <p:spPr>
          <a:xfrm>
            <a:off x="9787218" y="1273447"/>
            <a:ext cx="45759" cy="457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3785" y="6498594"/>
            <a:ext cx="109891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*New York is an outlier and so is not plotted on the graph itself. This is due to a high percentage of costly executive search projects, which skews the average fee per project.</a:t>
            </a:r>
          </a:p>
        </p:txBody>
      </p:sp>
    </p:spTree>
    <p:extLst>
      <p:ext uri="{BB962C8B-B14F-4D97-AF65-F5344CB8AC3E}">
        <p14:creationId xmlns:p14="http://schemas.microsoft.com/office/powerpoint/2010/main" val="2619110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/>
        </p:nvSpPr>
        <p:spPr>
          <a:xfrm>
            <a:off x="246185" y="1278434"/>
            <a:ext cx="11769969" cy="49119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AABBDD-5F92-4D4B-A68F-7655D3193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Average Fee per </a:t>
            </a:r>
            <a:r>
              <a:rPr lang="en-US" i="1" u="sng" dirty="0"/>
              <a:t>Client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537DB3-E3C9-444D-ABBC-5677B1DD8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22</a:t>
            </a:fld>
            <a:endParaRPr lang="en-US"/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5806783" y="2676713"/>
            <a:ext cx="154298" cy="359564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1D7FB54-B65E-41B7-928B-76794D50B7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5596566"/>
              </p:ext>
            </p:extLst>
          </p:nvPr>
        </p:nvGraphicFramePr>
        <p:xfrm>
          <a:off x="246185" y="1394459"/>
          <a:ext cx="11756252" cy="4807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1">
            <a:extLst>
              <a:ext uri="{FF2B5EF4-FFF2-40B4-BE49-F238E27FC236}">
                <a16:creationId xmlns:a16="http://schemas.microsoft.com/office/drawing/2014/main" id="{734CFC4F-F49A-4037-BBCE-0AC3F90638C0}"/>
              </a:ext>
            </a:extLst>
          </p:cNvPr>
          <p:cNvSpPr txBox="1"/>
          <p:nvPr/>
        </p:nvSpPr>
        <p:spPr>
          <a:xfrm>
            <a:off x="9919420" y="1091122"/>
            <a:ext cx="1890661" cy="3665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York* ($13,367)</a:t>
            </a:r>
          </a:p>
        </p:txBody>
      </p:sp>
      <p:sp>
        <p:nvSpPr>
          <p:cNvPr id="11" name="Oval 10"/>
          <p:cNvSpPr/>
          <p:nvPr/>
        </p:nvSpPr>
        <p:spPr>
          <a:xfrm>
            <a:off x="9807851" y="1202755"/>
            <a:ext cx="45759" cy="457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3786" y="6498594"/>
            <a:ext cx="107798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*New York is an outlier and so is not plotted on the graph itself. This is due to a high percentage of costly executive search projects, which skews the average fee per client.</a:t>
            </a:r>
          </a:p>
        </p:txBody>
      </p:sp>
    </p:spTree>
    <p:extLst>
      <p:ext uri="{BB962C8B-B14F-4D97-AF65-F5344CB8AC3E}">
        <p14:creationId xmlns:p14="http://schemas.microsoft.com/office/powerpoint/2010/main" val="426788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23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0E25F2-54F5-4BDA-A13E-2A3E0F5D4B0A}"/>
              </a:ext>
            </a:extLst>
          </p:cNvPr>
          <p:cNvSpPr txBox="1">
            <a:spLocks/>
          </p:cNvSpPr>
          <p:nvPr/>
        </p:nvSpPr>
        <p:spPr>
          <a:xfrm>
            <a:off x="0" y="88135"/>
            <a:ext cx="12192000" cy="1079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Who delivers your Coaching/Consulting?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895288"/>
              </p:ext>
            </p:extLst>
          </p:nvPr>
        </p:nvGraphicFramePr>
        <p:xfrm>
          <a:off x="255915" y="1168074"/>
          <a:ext cx="11746522" cy="5040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9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9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17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81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95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577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5097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Volunteer Consultants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Paid Consultants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Staff Members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Independent Contractors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Paid Student Interns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Unpaid Student Interns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3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Albany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3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Boston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3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Cincinnati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3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Durham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3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Ft. Lauderdale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3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Houston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3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Los Angeles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3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New Hampshire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3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New York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3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Oklahoma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3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Pittsburgh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43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Seattle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4491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24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0E25F2-54F5-4BDA-A13E-2A3E0F5D4B0A}"/>
              </a:ext>
            </a:extLst>
          </p:cNvPr>
          <p:cNvSpPr txBox="1">
            <a:spLocks/>
          </p:cNvSpPr>
          <p:nvPr/>
        </p:nvSpPr>
        <p:spPr>
          <a:xfrm>
            <a:off x="0" y="121186"/>
            <a:ext cx="12192000" cy="1128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Who delivers your external training?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624278"/>
              </p:ext>
            </p:extLst>
          </p:nvPr>
        </p:nvGraphicFramePr>
        <p:xfrm>
          <a:off x="222739" y="1288419"/>
          <a:ext cx="11746522" cy="467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9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9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17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81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95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577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5097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Volunteer Consultants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Paid Consultants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Staff Members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Independent Contractors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Paid Student Interns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Unpaid Student Interns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3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Albany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3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Boston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3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Cincinnati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3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Durham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3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Ft. Lauderdale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3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Houston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3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Los Angeles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3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New York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3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Oklahoma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3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Pittsburgh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3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Seattle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707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New Programs/Services in 2017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841932"/>
              </p:ext>
            </p:extLst>
          </p:nvPr>
        </p:nvGraphicFramePr>
        <p:xfrm>
          <a:off x="1152365" y="1995488"/>
          <a:ext cx="100584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7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0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621">
                <a:tc>
                  <a:txBody>
                    <a:bodyPr/>
                    <a:lstStyle/>
                    <a:p>
                      <a:r>
                        <a:rPr lang="en-US" sz="1600" dirty="0"/>
                        <a:t>Affiliate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3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Durham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Partnered with local universities to offer Executive Coaching to participants</a:t>
                      </a:r>
                      <a:r>
                        <a:rPr lang="en-US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in a Leadership Fellowship program.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9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3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Oklahoma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Organization</a:t>
                      </a:r>
                      <a:r>
                        <a:rPr lang="en-US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al Coaching, in which we assign a consultant to advise across the full scope of operations, including engaging with staff and Board.</a:t>
                      </a:r>
                    </a:p>
                    <a:p>
                      <a:pPr algn="l"/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9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3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Seattle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Staff Development Coalition – coalition members (generally larger nonprofit</a:t>
                      </a:r>
                      <a:r>
                        <a:rPr lang="en-US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social service organizations) pay a membership fee to access full-day staff and leadership development programs at reduced rates that they select and help plan/promote. Programs are open to non-coalition members at a higher rate.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9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3629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104413" y="3030866"/>
            <a:ext cx="8098220" cy="8792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Evaluation of Projects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26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2880359"/>
            <a:ext cx="3200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0" y="3106616"/>
            <a:ext cx="3200400" cy="319858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Common Questions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Methods &amp; Timing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800600" y="597877"/>
            <a:ext cx="6492240" cy="584895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 Survey Overview &amp; Participants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 2017 Financial Data &amp; Resources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 Project Information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 Evaluation of Projects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 Consulting Corps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 Staffing &amp; Operations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 Internal (ESC-US) Data</a:t>
            </a:r>
          </a:p>
        </p:txBody>
      </p:sp>
    </p:spTree>
    <p:extLst>
      <p:ext uri="{BB962C8B-B14F-4D97-AF65-F5344CB8AC3E}">
        <p14:creationId xmlns:p14="http://schemas.microsoft.com/office/powerpoint/2010/main" val="3352413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111C1B-AA95-43B7-B1E7-1DBC720F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27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FF5C30-6575-499B-83F5-A1E303831F24}"/>
              </a:ext>
            </a:extLst>
          </p:cNvPr>
          <p:cNvSpPr txBox="1"/>
          <p:nvPr/>
        </p:nvSpPr>
        <p:spPr>
          <a:xfrm>
            <a:off x="257909" y="790963"/>
            <a:ext cx="499403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Common Evaluation Questions </a:t>
            </a:r>
          </a:p>
          <a:p>
            <a:endParaRPr lang="en-US" dirty="0"/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“I received high quality services from ESC.” </a:t>
            </a:r>
          </a:p>
          <a:p>
            <a:pPr marL="342900" indent="-342900">
              <a:buFont typeface="+mj-lt"/>
              <a:buAutoNum type="alphaUcPeriod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+mj-lt"/>
              <a:buAutoNum type="alphaUcPeriod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“Working with ESC helped our organization operate more effectively.”</a:t>
            </a:r>
          </a:p>
          <a:p>
            <a:pPr marL="342900" indent="-342900">
              <a:buFont typeface="+mj-lt"/>
              <a:buAutoNum type="alphaUcPeriod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+mj-lt"/>
              <a:buAutoNum type="alphaUcPeriod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“I would work with ESC again if our organization had a need in the future.” </a:t>
            </a:r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CDE8269-72E0-41FD-AC46-A046EEAE6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897459"/>
              </p:ext>
            </p:extLst>
          </p:nvPr>
        </p:nvGraphicFramePr>
        <p:xfrm>
          <a:off x="5258093" y="1023717"/>
          <a:ext cx="6724410" cy="505000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45533">
                  <a:extLst>
                    <a:ext uri="{9D8B030D-6E8A-4147-A177-3AD203B41FA5}">
                      <a16:colId xmlns:a16="http://schemas.microsoft.com/office/drawing/2014/main" val="2103170506"/>
                    </a:ext>
                  </a:extLst>
                </a:gridCol>
                <a:gridCol w="798003">
                  <a:extLst>
                    <a:ext uri="{9D8B030D-6E8A-4147-A177-3AD203B41FA5}">
                      <a16:colId xmlns:a16="http://schemas.microsoft.com/office/drawing/2014/main" val="1665091525"/>
                    </a:ext>
                  </a:extLst>
                </a:gridCol>
                <a:gridCol w="815248">
                  <a:extLst>
                    <a:ext uri="{9D8B030D-6E8A-4147-A177-3AD203B41FA5}">
                      <a16:colId xmlns:a16="http://schemas.microsoft.com/office/drawing/2014/main" val="3596262242"/>
                    </a:ext>
                  </a:extLst>
                </a:gridCol>
                <a:gridCol w="694063">
                  <a:extLst>
                    <a:ext uri="{9D8B030D-6E8A-4147-A177-3AD203B41FA5}">
                      <a16:colId xmlns:a16="http://schemas.microsoft.com/office/drawing/2014/main" val="1630504612"/>
                    </a:ext>
                  </a:extLst>
                </a:gridCol>
                <a:gridCol w="1571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5478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Percent that Agree </a:t>
                      </a:r>
                      <a:r>
                        <a:rPr lang="en-US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sym typeface="Wingdings" panose="05000000000000000000" pitchFamily="2" charset="2"/>
                        </a:rPr>
                        <a:t></a:t>
                      </a:r>
                      <a:endParaRPr lang="en-US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r>
                        <a:rPr lang="en-US" sz="1400" b="1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of projects evaluated</a:t>
                      </a:r>
                      <a:endParaRPr lang="en-US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68035513"/>
                  </a:ext>
                </a:extLst>
              </a:tr>
              <a:tr h="4057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Albany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7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Boston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91299956"/>
                  </a:ext>
                </a:extLst>
              </a:tr>
              <a:tr h="4057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Durham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10359647"/>
                  </a:ext>
                </a:extLst>
              </a:tr>
              <a:tr h="4057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Ft. Lauderdale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16581003"/>
                  </a:ext>
                </a:extLst>
              </a:tr>
              <a:tr h="4057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Houston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22340179"/>
                  </a:ext>
                </a:extLst>
              </a:tr>
              <a:tr h="4763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Los Angeles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70910858"/>
                  </a:ext>
                </a:extLst>
              </a:tr>
              <a:tr h="4057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New York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49664318"/>
                  </a:ext>
                </a:extLst>
              </a:tr>
              <a:tr h="4057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Oklahoma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07589861"/>
                  </a:ext>
                </a:extLst>
              </a:tr>
              <a:tr h="4057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Seattle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57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Treasure Coast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2916667"/>
                  </a:ext>
                </a:extLst>
              </a:tr>
              <a:tr h="4763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ESC-US Average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42071526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679938" y="2297723"/>
            <a:ext cx="43844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583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165918-074A-4900-9DF9-E4AE3FA87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28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A237EC-E78F-4762-9C82-C0459FF754F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66326"/>
            <a:ext cx="12192000" cy="700661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Evaluation Methods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474083"/>
              </p:ext>
            </p:extLst>
          </p:nvPr>
        </p:nvGraphicFramePr>
        <p:xfrm>
          <a:off x="394956" y="1255815"/>
          <a:ext cx="11450105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7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94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21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87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18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967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790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 Evaluations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Phone Check-ins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Email Check-ins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Surveying CLIENTS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Surveying CONSULTANTS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Interviewing CLIENTS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Interviewing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CONSULTANTS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38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Albany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38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Boston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38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Cincinnati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38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Durham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38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Ft. Lauderdale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38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Houston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38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Los Angeles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38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New York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338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Oklahoma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338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Pittsburgh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338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Seattle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338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Treasure Coast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371160" y="830986"/>
            <a:ext cx="2144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During Engagement</a:t>
            </a:r>
          </a:p>
        </p:txBody>
      </p:sp>
      <p:sp>
        <p:nvSpPr>
          <p:cNvPr id="10" name="Left Bracket 9"/>
          <p:cNvSpPr/>
          <p:nvPr/>
        </p:nvSpPr>
        <p:spPr>
          <a:xfrm rot="5400000">
            <a:off x="4401586" y="111596"/>
            <a:ext cx="83692" cy="2144544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ket 10"/>
          <p:cNvSpPr/>
          <p:nvPr/>
        </p:nvSpPr>
        <p:spPr>
          <a:xfrm rot="5400000">
            <a:off x="8922425" y="-1666820"/>
            <a:ext cx="113793" cy="5731477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113582" y="830986"/>
            <a:ext cx="5731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Post Engagement</a:t>
            </a:r>
          </a:p>
        </p:txBody>
      </p:sp>
    </p:spTree>
    <p:extLst>
      <p:ext uri="{BB962C8B-B14F-4D97-AF65-F5344CB8AC3E}">
        <p14:creationId xmlns:p14="http://schemas.microsoft.com/office/powerpoint/2010/main" val="4211791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6FDD01-AA6E-45C7-870A-B99C2ABED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29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8EE9D0-CAD8-4C64-A19D-2EDC177BF6D3}"/>
              </a:ext>
            </a:extLst>
          </p:cNvPr>
          <p:cNvSpPr txBox="1"/>
          <p:nvPr/>
        </p:nvSpPr>
        <p:spPr>
          <a:xfrm>
            <a:off x="0" y="15836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Evaluation Timing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567342"/>
              </p:ext>
            </p:extLst>
          </p:nvPr>
        </p:nvGraphicFramePr>
        <p:xfrm>
          <a:off x="352476" y="1188720"/>
          <a:ext cx="11630029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4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73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386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790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Immediately after completion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6 months after completion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 year after completion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&gt;1</a:t>
                      </a:r>
                      <a:r>
                        <a:rPr lang="en-US" sz="1400" baseline="0" dirty="0"/>
                        <a:t> year after completion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Multiple Post-Engagement</a:t>
                      </a:r>
                      <a:r>
                        <a:rPr lang="en-US" sz="1400" baseline="0" dirty="0"/>
                        <a:t> Evaluations (</a:t>
                      </a:r>
                      <a:r>
                        <a:rPr lang="en-US" sz="1400" dirty="0"/>
                        <a:t>or Varies by Project Type)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38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Albany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38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Boston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38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Cincinnati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38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Durham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38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Ft. Lauderdale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38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Houston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38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Los Angeles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38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New</a:t>
                      </a:r>
                      <a:r>
                        <a:rPr lang="en-US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Hampshire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338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New York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338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Oklahoma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338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Pittsburgh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338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Seattle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6845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B3145-E01A-4C3E-A259-E02900467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3046"/>
            <a:ext cx="12192000" cy="1104314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Survey Objectives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E720-0112-4453-BF8E-7A10773C0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324" y="1845734"/>
            <a:ext cx="11537027" cy="4023360"/>
          </a:xfrm>
        </p:spPr>
        <p:txBody>
          <a:bodyPr>
            <a:noAutofit/>
          </a:bodyPr>
          <a:lstStyle/>
          <a:p>
            <a:pPr lvl="5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 Obtain data for measuring key network-wide activities</a:t>
            </a:r>
          </a:p>
          <a:p>
            <a:pPr lvl="5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 Enable individual affiliate bench-marking</a:t>
            </a:r>
          </a:p>
          <a:p>
            <a:pPr lvl="5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 Show trends and comparisons – between affiliates and over time</a:t>
            </a:r>
          </a:p>
          <a:p>
            <a:pPr lvl="5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 Jumping off point for sharing ideas and experiences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2BC83-5031-42F4-81AD-39E0E83EE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04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104413" y="3860216"/>
            <a:ext cx="8098220" cy="8792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Consulting Corps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30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2880359"/>
            <a:ext cx="3200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"/>
          <p:cNvSpPr>
            <a:spLocks noGrp="1"/>
          </p:cNvSpPr>
          <p:nvPr>
            <p:ph type="body" sz="half" idx="2"/>
          </p:nvPr>
        </p:nvSpPr>
        <p:spPr>
          <a:xfrm>
            <a:off x="275421" y="3106616"/>
            <a:ext cx="3740855" cy="319858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Corps Members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Experience &amp; Demographics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Training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2017 Volunteer Hours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800600" y="597877"/>
            <a:ext cx="6492240" cy="584895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 Survey Overview &amp; Participants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 2017 Financial Data &amp; Resources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 Project Information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 Evaluation of Projects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 Consulting Corps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 Staffing &amp; Operations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 Internal (ESC-US) Data</a:t>
            </a:r>
          </a:p>
        </p:txBody>
      </p:sp>
    </p:spTree>
    <p:extLst>
      <p:ext uri="{BB962C8B-B14F-4D97-AF65-F5344CB8AC3E}">
        <p14:creationId xmlns:p14="http://schemas.microsoft.com/office/powerpoint/2010/main" val="39337414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6B641-B4B6-480B-9258-2B68C1290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Consulting Corps Members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FA8FBD-3C86-4D25-A993-CF19D26CE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07798115"/>
              </p:ext>
            </p:extLst>
          </p:nvPr>
        </p:nvGraphicFramePr>
        <p:xfrm>
          <a:off x="209320" y="1608462"/>
          <a:ext cx="11793117" cy="4594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818923" y="3479355"/>
            <a:ext cx="11150463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3783" y="6459785"/>
            <a:ext cx="11543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sng" dirty="0">
                <a:solidFill>
                  <a:schemeClr val="bg1"/>
                </a:solidFill>
              </a:rPr>
              <a:t>Note</a:t>
            </a:r>
            <a:r>
              <a:rPr lang="en-US" sz="1100" dirty="0">
                <a:solidFill>
                  <a:schemeClr val="bg1"/>
                </a:solidFill>
              </a:rPr>
              <a:t>: Number listed in parentheses reflects total Consulting Corps members.</a:t>
            </a:r>
          </a:p>
        </p:txBody>
      </p:sp>
    </p:spTree>
    <p:extLst>
      <p:ext uri="{BB962C8B-B14F-4D97-AF65-F5344CB8AC3E}">
        <p14:creationId xmlns:p14="http://schemas.microsoft.com/office/powerpoint/2010/main" val="6000041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6B641-B4B6-480B-9258-2B68C1290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82378"/>
            <a:ext cx="12192000" cy="1118795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Consultant Experience &amp; Demographics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FA8FBD-3C86-4D25-A993-CF19D26CE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32</a:t>
            </a:fld>
            <a:endParaRPr lang="en-US"/>
          </a:p>
        </p:txBody>
      </p:sp>
      <p:pic>
        <p:nvPicPr>
          <p:cNvPr id="1038" name="Picture 14" descr="Related image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620" y="2060452"/>
            <a:ext cx="670225" cy="67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full time job icon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104" y="2052028"/>
            <a:ext cx="690257" cy="69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06" y="2053449"/>
            <a:ext cx="721039" cy="72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809454" y="2047437"/>
            <a:ext cx="11824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A50021"/>
                </a:solidFill>
              </a:rPr>
              <a:t>41%</a:t>
            </a:r>
          </a:p>
          <a:p>
            <a:pPr algn="ctr"/>
            <a:r>
              <a:rPr lang="en-US" sz="1600" b="1" dirty="0">
                <a:solidFill>
                  <a:srgbClr val="246FBA"/>
                </a:solidFill>
              </a:rPr>
              <a:t>Retired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394094" y="1994497"/>
            <a:ext cx="16065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A50021"/>
                </a:solidFill>
              </a:rPr>
              <a:t>15%</a:t>
            </a:r>
          </a:p>
          <a:p>
            <a:pPr algn="ctr"/>
            <a:r>
              <a:rPr lang="en-US" sz="1600" b="1" dirty="0">
                <a:solidFill>
                  <a:srgbClr val="246FBA"/>
                </a:solidFill>
              </a:rPr>
              <a:t>Part-time Jobs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42193" y="2060452"/>
            <a:ext cx="17098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A50021"/>
                </a:solidFill>
              </a:rPr>
              <a:t>31%</a:t>
            </a:r>
          </a:p>
          <a:p>
            <a:pPr algn="ctr"/>
            <a:r>
              <a:rPr lang="en-US" sz="1600" b="1" dirty="0">
                <a:solidFill>
                  <a:srgbClr val="246FBA"/>
                </a:solidFill>
              </a:rPr>
              <a:t>Full-time Jobs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364514" y="3416930"/>
            <a:ext cx="1665781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A50021"/>
                </a:solidFill>
              </a:rPr>
              <a:t>5%</a:t>
            </a:r>
          </a:p>
          <a:p>
            <a:pPr algn="ctr"/>
            <a:r>
              <a:rPr lang="en-US" sz="1600" b="1" dirty="0">
                <a:solidFill>
                  <a:srgbClr val="246FBA"/>
                </a:solidFill>
              </a:rPr>
              <a:t>Nonprofit Consultants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94502" y="3515939"/>
            <a:ext cx="1553513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A50021"/>
                </a:solidFill>
              </a:rPr>
              <a:t>26%</a:t>
            </a:r>
          </a:p>
          <a:p>
            <a:pPr algn="ctr"/>
            <a:r>
              <a:rPr lang="en-US" sz="1600" b="1" dirty="0">
                <a:solidFill>
                  <a:srgbClr val="246FBA"/>
                </a:solidFill>
              </a:rPr>
              <a:t>Board Service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81060" y="3520669"/>
            <a:ext cx="172642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A50021"/>
                </a:solidFill>
              </a:rPr>
              <a:t>11%</a:t>
            </a:r>
            <a:r>
              <a:rPr lang="en-US" sz="2800" b="1" dirty="0">
                <a:solidFill>
                  <a:srgbClr val="246FBA"/>
                </a:solidFill>
              </a:rPr>
              <a:t> </a:t>
            </a:r>
          </a:p>
          <a:p>
            <a:pPr algn="ctr"/>
            <a:r>
              <a:rPr lang="en-US" sz="1600" b="1" dirty="0">
                <a:solidFill>
                  <a:srgbClr val="246FBA"/>
                </a:solidFill>
              </a:rPr>
              <a:t>Nonprofit Staff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3783" y="6459785"/>
            <a:ext cx="11543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*</a:t>
            </a:r>
            <a:r>
              <a:rPr lang="en-US" sz="1100" u="sng" dirty="0">
                <a:solidFill>
                  <a:schemeClr val="bg1"/>
                </a:solidFill>
              </a:rPr>
              <a:t>Note</a:t>
            </a:r>
            <a:r>
              <a:rPr lang="en-US" sz="1100" dirty="0">
                <a:solidFill>
                  <a:schemeClr val="bg1"/>
                </a:solidFill>
              </a:rPr>
              <a:t>: Percentages based on 1,231 consultants for which experience/demographic data was reported. Total number of consultants reported across the ESC-US Network is 1,362.</a:t>
            </a:r>
          </a:p>
        </p:txBody>
      </p:sp>
      <p:pic>
        <p:nvPicPr>
          <p:cNvPr id="18" name="Picture 6" descr="Image result for female icon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355" y="5124012"/>
            <a:ext cx="750462" cy="75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Image result for bilingual icon"/>
          <p:cNvPicPr>
            <a:picLocks noChangeAspect="1" noChangeArrowheads="1"/>
          </p:cNvPicPr>
          <p:nvPr/>
        </p:nvPicPr>
        <p:blipFill rotWithShape="1"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1" t="15002" r="18989" b="16304"/>
          <a:stretch/>
        </p:blipFill>
        <p:spPr bwMode="auto">
          <a:xfrm>
            <a:off x="11069015" y="5173568"/>
            <a:ext cx="782197" cy="63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Image result for diversity icon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227" y="5187073"/>
            <a:ext cx="687401" cy="68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9908632" y="5057127"/>
            <a:ext cx="122245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A50021"/>
                </a:solidFill>
              </a:rPr>
              <a:t>2%</a:t>
            </a:r>
          </a:p>
          <a:p>
            <a:pPr algn="ctr"/>
            <a:r>
              <a:rPr lang="en-US" sz="1600" b="1" dirty="0">
                <a:solidFill>
                  <a:srgbClr val="246FBA"/>
                </a:solidFill>
              </a:rPr>
              <a:t>Bilingual</a:t>
            </a:r>
            <a:endParaRPr lang="en-US" b="1" dirty="0">
              <a:solidFill>
                <a:srgbClr val="246FBA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37026" y="5122735"/>
            <a:ext cx="176431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A50021"/>
                </a:solidFill>
              </a:rPr>
              <a:t>8%</a:t>
            </a:r>
          </a:p>
          <a:p>
            <a:pPr algn="ctr"/>
            <a:r>
              <a:rPr lang="en-US" sz="1600" b="1" dirty="0">
                <a:solidFill>
                  <a:srgbClr val="246FBA"/>
                </a:solidFill>
              </a:rPr>
              <a:t>People of Color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94451" y="5114523"/>
            <a:ext cx="95429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A50021"/>
                </a:solidFill>
              </a:rPr>
              <a:t>44%</a:t>
            </a:r>
          </a:p>
          <a:p>
            <a:pPr algn="ctr"/>
            <a:r>
              <a:rPr lang="en-US" sz="1600" b="1" dirty="0">
                <a:solidFill>
                  <a:srgbClr val="246FBA"/>
                </a:solidFill>
              </a:rPr>
              <a:t>Female</a:t>
            </a:r>
            <a:endParaRPr lang="en-US" b="1" dirty="0">
              <a:solidFill>
                <a:srgbClr val="246FBA"/>
              </a:solidFill>
            </a:endParaRPr>
          </a:p>
        </p:txBody>
      </p:sp>
      <p:pic>
        <p:nvPicPr>
          <p:cNvPr id="1028" name="Picture 4" descr="Image result for staff icon"/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54" y="3548708"/>
            <a:ext cx="706747" cy="70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board meeting icon"/>
          <p:cNvPicPr>
            <a:picLocks noChangeAspect="1" noChangeArrowheads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209" y="3574249"/>
            <a:ext cx="1098601" cy="68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onsultanting icon"/>
          <p:cNvPicPr>
            <a:picLocks noChangeAspect="1" noChangeArrowheads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466" y="3274331"/>
            <a:ext cx="1136659" cy="11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18947" y="2144034"/>
            <a:ext cx="2778227" cy="3104204"/>
            <a:chOff x="301930" y="1903303"/>
            <a:chExt cx="2778227" cy="3104204"/>
          </a:xfrm>
        </p:grpSpPr>
        <p:pic>
          <p:nvPicPr>
            <p:cNvPr id="6" name="Picture 10" descr="Related image"/>
            <p:cNvPicPr>
              <a:picLocks noChangeAspect="1" noChangeArrowheads="1"/>
            </p:cNvPicPr>
            <p:nvPr/>
          </p:nvPicPr>
          <p:blipFill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30" y="1903303"/>
              <a:ext cx="2778227" cy="2778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525942" y="4238066"/>
              <a:ext cx="2330201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A50021"/>
                  </a:solidFill>
                </a:rPr>
                <a:t>1,231</a:t>
              </a:r>
            </a:p>
            <a:p>
              <a:pPr algn="ctr"/>
              <a:r>
                <a:rPr lang="en-US" sz="1600" b="1" dirty="0">
                  <a:solidFill>
                    <a:srgbClr val="246FBA"/>
                  </a:solidFill>
                </a:rPr>
                <a:t>ESC-US Consultants*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43393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6B641-B4B6-480B-9258-2B68C1290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8696"/>
            <a:ext cx="12191999" cy="813694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Consultant Experience &amp; Demographics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FA8FBD-3C86-4D25-A993-CF19D26CE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4BCCE5E-9F9F-4350-9E53-BAA4C060D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111334"/>
              </p:ext>
            </p:extLst>
          </p:nvPr>
        </p:nvGraphicFramePr>
        <p:xfrm>
          <a:off x="132202" y="1288971"/>
          <a:ext cx="11964318" cy="4837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3935">
                  <a:extLst>
                    <a:ext uri="{9D8B030D-6E8A-4147-A177-3AD203B41FA5}">
                      <a16:colId xmlns:a16="http://schemas.microsoft.com/office/drawing/2014/main" val="3995973692"/>
                    </a:ext>
                  </a:extLst>
                </a:gridCol>
                <a:gridCol w="926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4085">
                  <a:extLst>
                    <a:ext uri="{9D8B030D-6E8A-4147-A177-3AD203B41FA5}">
                      <a16:colId xmlns:a16="http://schemas.microsoft.com/office/drawing/2014/main" val="50576453"/>
                    </a:ext>
                  </a:extLst>
                </a:gridCol>
                <a:gridCol w="1227221">
                  <a:extLst>
                    <a:ext uri="{9D8B030D-6E8A-4147-A177-3AD203B41FA5}">
                      <a16:colId xmlns:a16="http://schemas.microsoft.com/office/drawing/2014/main" val="1762578053"/>
                    </a:ext>
                  </a:extLst>
                </a:gridCol>
                <a:gridCol w="1191126">
                  <a:extLst>
                    <a:ext uri="{9D8B030D-6E8A-4147-A177-3AD203B41FA5}">
                      <a16:colId xmlns:a16="http://schemas.microsoft.com/office/drawing/2014/main" val="2677077464"/>
                    </a:ext>
                  </a:extLst>
                </a:gridCol>
                <a:gridCol w="1419726">
                  <a:extLst>
                    <a:ext uri="{9D8B030D-6E8A-4147-A177-3AD203B41FA5}">
                      <a16:colId xmlns:a16="http://schemas.microsoft.com/office/drawing/2014/main" val="279416850"/>
                    </a:ext>
                  </a:extLst>
                </a:gridCol>
                <a:gridCol w="1282170">
                  <a:extLst>
                    <a:ext uri="{9D8B030D-6E8A-4147-A177-3AD203B41FA5}">
                      <a16:colId xmlns:a16="http://schemas.microsoft.com/office/drawing/2014/main" val="955848297"/>
                    </a:ext>
                  </a:extLst>
                </a:gridCol>
                <a:gridCol w="1665567">
                  <a:extLst>
                    <a:ext uri="{9D8B030D-6E8A-4147-A177-3AD203B41FA5}">
                      <a16:colId xmlns:a16="http://schemas.microsoft.com/office/drawing/2014/main" val="3807504448"/>
                    </a:ext>
                  </a:extLst>
                </a:gridCol>
                <a:gridCol w="720919">
                  <a:extLst>
                    <a:ext uri="{9D8B030D-6E8A-4147-A177-3AD203B41FA5}">
                      <a16:colId xmlns:a16="http://schemas.microsoft.com/office/drawing/2014/main" val="1669933550"/>
                    </a:ext>
                  </a:extLst>
                </a:gridCol>
                <a:gridCol w="728618">
                  <a:extLst>
                    <a:ext uri="{9D8B030D-6E8A-4147-A177-3AD203B41FA5}">
                      <a16:colId xmlns:a16="http://schemas.microsoft.com/office/drawing/2014/main" val="720960106"/>
                    </a:ext>
                  </a:extLst>
                </a:gridCol>
                <a:gridCol w="564520">
                  <a:extLst>
                    <a:ext uri="{9D8B030D-6E8A-4147-A177-3AD203B41FA5}">
                      <a16:colId xmlns:a16="http://schemas.microsoft.com/office/drawing/2014/main" val="1692997675"/>
                    </a:ext>
                  </a:extLst>
                </a:gridCol>
              </a:tblGrid>
              <a:tr h="11113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Total Corps</a:t>
                      </a:r>
                    </a:p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Members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 Retired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 with FT jobs</a:t>
                      </a:r>
                    </a:p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(outside ESC)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% with PT</a:t>
                      </a:r>
                      <a:r>
                        <a:rPr lang="en-US" sz="12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jobs (outside ESC)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 are (or were) staff at a nonprofit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 who serve </a:t>
                      </a:r>
                    </a:p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(or have served) </a:t>
                      </a:r>
                    </a:p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on a board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 who are (or were) nonprofit consultants (outside of ESC)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 people of color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 bilingual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 female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30238787"/>
                  </a:ext>
                </a:extLst>
              </a:tr>
              <a:tr h="32685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Boston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70989970"/>
                  </a:ext>
                </a:extLst>
              </a:tr>
              <a:tr h="32685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Cincinnati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55999830"/>
                  </a:ext>
                </a:extLst>
              </a:tr>
              <a:tr h="32685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Durham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43062723"/>
                  </a:ext>
                </a:extLst>
              </a:tr>
              <a:tr h="3704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Ft. Lauderdale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54219054"/>
                  </a:ext>
                </a:extLst>
              </a:tr>
              <a:tr h="32685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Houston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91533170"/>
                  </a:ext>
                </a:extLst>
              </a:tr>
              <a:tr h="32685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Los Angeles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66705823"/>
                  </a:ext>
                </a:extLst>
              </a:tr>
              <a:tr h="32685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New York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84606031"/>
                  </a:ext>
                </a:extLst>
              </a:tr>
              <a:tr h="3704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Oklahoma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15171517"/>
                  </a:ext>
                </a:extLst>
              </a:tr>
              <a:tr h="32685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Seattle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00140153"/>
                  </a:ext>
                </a:extLst>
              </a:tr>
              <a:tr h="32685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Treasure Coast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59520366"/>
                  </a:ext>
                </a:extLst>
              </a:tr>
              <a:tr h="3704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ESC-US Average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1,231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162124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3783" y="6459785"/>
            <a:ext cx="11543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sng" dirty="0">
                <a:solidFill>
                  <a:schemeClr val="bg1"/>
                </a:solidFill>
              </a:rPr>
              <a:t>Note</a:t>
            </a:r>
            <a:r>
              <a:rPr lang="en-US" sz="1100" dirty="0">
                <a:solidFill>
                  <a:schemeClr val="bg1"/>
                </a:solidFill>
              </a:rPr>
              <a:t>: Experience and demographic data was not reported for consultants from Albany, New Hampshire, or Pittsburg.</a:t>
            </a:r>
          </a:p>
        </p:txBody>
      </p:sp>
    </p:spTree>
    <p:extLst>
      <p:ext uri="{BB962C8B-B14F-4D97-AF65-F5344CB8AC3E}">
        <p14:creationId xmlns:p14="http://schemas.microsoft.com/office/powerpoint/2010/main" val="19748226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159E52-5078-4AF7-AE79-EA6C726C0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34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D7171-0459-4317-A2F1-32312DB9DB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" y="176213"/>
            <a:ext cx="12191999" cy="917575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Consultant Training</a:t>
            </a:r>
            <a:endParaRPr lang="en-US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15336"/>
              </p:ext>
            </p:extLst>
          </p:nvPr>
        </p:nvGraphicFramePr>
        <p:xfrm>
          <a:off x="1314679" y="1093788"/>
          <a:ext cx="9735239" cy="4783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3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10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9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1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65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#</a:t>
                      </a:r>
                      <a:r>
                        <a:rPr lang="en-US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Training Sessions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Average # Hours/Session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Average # Attendees/Session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 Consultant Training Hours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6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Boston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728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6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Cincinnati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480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6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Durham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315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6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Los Angeles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1,950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6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New York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6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Oklahoma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6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Pittsburgh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96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Seattle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360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96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ESC-US Total*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15.4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3,971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3784" y="6459785"/>
            <a:ext cx="10289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*ESC-US totals have been calculated by adding or averaging columns. Total ESC-US Consultant Training Hours was not calculated by multiplying across.</a:t>
            </a:r>
          </a:p>
        </p:txBody>
      </p:sp>
      <p:pic>
        <p:nvPicPr>
          <p:cNvPr id="12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62" y="1213249"/>
            <a:ext cx="370259" cy="37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554" y="1214800"/>
            <a:ext cx="370259" cy="37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equal sig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723" y="1095182"/>
            <a:ext cx="544909" cy="62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7933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C36AC1-505A-42D2-AC05-1C997E0C4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35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BA533A-DFCA-4F2F-8F01-F6401FD99C2C}"/>
              </a:ext>
            </a:extLst>
          </p:cNvPr>
          <p:cNvSpPr txBox="1"/>
          <p:nvPr/>
        </p:nvSpPr>
        <p:spPr>
          <a:xfrm>
            <a:off x="0" y="100484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Types of Training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776349"/>
              </p:ext>
            </p:extLst>
          </p:nvPr>
        </p:nvGraphicFramePr>
        <p:xfrm>
          <a:off x="251737" y="964532"/>
          <a:ext cx="11730767" cy="5154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9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9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6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89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059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37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58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6511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 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Required Basic Training/ Initial Onboarding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Optional</a:t>
                      </a:r>
                      <a:r>
                        <a:rPr lang="en-US" sz="1400" baseline="0" dirty="0"/>
                        <a:t> Basic Training/ Initial Onboarding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Required</a:t>
                      </a:r>
                      <a:r>
                        <a:rPr lang="en-US" sz="1400" baseline="0" dirty="0"/>
                        <a:t> Continuing Education </a:t>
                      </a:r>
                    </a:p>
                    <a:p>
                      <a:pPr algn="ctr"/>
                      <a:r>
                        <a:rPr lang="en-US" sz="1400" baseline="0" dirty="0"/>
                        <a:t>(1/2 day or more)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Optional</a:t>
                      </a:r>
                      <a:r>
                        <a:rPr lang="en-US" sz="1400" baseline="0" dirty="0"/>
                        <a:t> Continuing Education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(1/2 day or more)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In-person</a:t>
                      </a:r>
                      <a:r>
                        <a:rPr lang="en-US" sz="1400" baseline="0" dirty="0"/>
                        <a:t> Training</a:t>
                      </a:r>
                    </a:p>
                    <a:p>
                      <a:pPr algn="ctr"/>
                      <a:r>
                        <a:rPr lang="en-US" sz="1400" baseline="0" dirty="0"/>
                        <a:t>(&lt;1/2 day)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Online Training/ Webinars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38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Albany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38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Boston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38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Cincinnati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38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Durham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38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Ft. Lauderdale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38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Houston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38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Los Angeles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38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New York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338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Oklahoma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338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Pittsburgh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338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Seattle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338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Treasure Coast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22323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33E753-C8D9-402C-978B-E59DC3785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36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888B3C-C47B-488F-8FC6-F45EE0870A63}"/>
              </a:ext>
            </a:extLst>
          </p:cNvPr>
          <p:cNvSpPr/>
          <p:nvPr/>
        </p:nvSpPr>
        <p:spPr>
          <a:xfrm>
            <a:off x="2510724" y="341114"/>
            <a:ext cx="71705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Consultant Service Hours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962F28A-8609-49FE-B363-8036CA42D1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479415"/>
              </p:ext>
            </p:extLst>
          </p:nvPr>
        </p:nvGraphicFramePr>
        <p:xfrm>
          <a:off x="1703489" y="1480583"/>
          <a:ext cx="8872703" cy="4512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3086">
                  <a:extLst>
                    <a:ext uri="{9D8B030D-6E8A-4147-A177-3AD203B41FA5}">
                      <a16:colId xmlns:a16="http://schemas.microsoft.com/office/drawing/2014/main" val="423116697"/>
                    </a:ext>
                  </a:extLst>
                </a:gridCol>
                <a:gridCol w="2025082">
                  <a:extLst>
                    <a:ext uri="{9D8B030D-6E8A-4147-A177-3AD203B41FA5}">
                      <a16:colId xmlns:a16="http://schemas.microsoft.com/office/drawing/2014/main" val="224107889"/>
                    </a:ext>
                  </a:extLst>
                </a:gridCol>
                <a:gridCol w="2370014">
                  <a:extLst>
                    <a:ext uri="{9D8B030D-6E8A-4147-A177-3AD203B41FA5}">
                      <a16:colId xmlns:a16="http://schemas.microsoft.com/office/drawing/2014/main" val="1428780527"/>
                    </a:ext>
                  </a:extLst>
                </a:gridCol>
                <a:gridCol w="2414521">
                  <a:extLst>
                    <a:ext uri="{9D8B030D-6E8A-4147-A177-3AD203B41FA5}">
                      <a16:colId xmlns:a16="http://schemas.microsoft.com/office/drawing/2014/main" val="4108312186"/>
                    </a:ext>
                  </a:extLst>
                </a:gridCol>
              </a:tblGrid>
              <a:tr h="687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Hours</a:t>
                      </a:r>
                      <a:r>
                        <a:rPr lang="en-US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on </a:t>
                      </a:r>
                    </a:p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Client Projects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Administrative/ </a:t>
                      </a:r>
                    </a:p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Non-client</a:t>
                      </a:r>
                      <a:r>
                        <a:rPr lang="en-US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Hours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 Service Hours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59469427"/>
                  </a:ext>
                </a:extLst>
              </a:tr>
              <a:tr h="31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Albany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500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600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26166004"/>
                  </a:ext>
                </a:extLst>
              </a:tr>
              <a:tr h="31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Boston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13,205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518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13,723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52813135"/>
                  </a:ext>
                </a:extLst>
              </a:tr>
              <a:tr h="31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Cincinnati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8,000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2,000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10,000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14279977"/>
                  </a:ext>
                </a:extLst>
              </a:tr>
              <a:tr h="31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Durham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3,300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2,100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5400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65074056"/>
                  </a:ext>
                </a:extLst>
              </a:tr>
              <a:tr h="31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Ft. Lauderdale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350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350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5074503"/>
                  </a:ext>
                </a:extLst>
              </a:tr>
              <a:tr h="31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Houston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4,256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400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4,656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78145656"/>
                  </a:ext>
                </a:extLst>
              </a:tr>
              <a:tr h="31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Los Angeles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8,011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2,346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10,357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85111342"/>
                  </a:ext>
                </a:extLst>
              </a:tr>
              <a:tr h="31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New York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4,100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4,100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43696741"/>
                  </a:ext>
                </a:extLst>
              </a:tr>
              <a:tr h="31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Oklahoma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1,000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1,000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7126574"/>
                  </a:ext>
                </a:extLst>
              </a:tr>
              <a:tr h="31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Seattle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2,809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1,884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4,693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9098001"/>
                  </a:ext>
                </a:extLst>
              </a:tr>
              <a:tr h="31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Treasure Coast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320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51675834"/>
                  </a:ext>
                </a:extLst>
              </a:tr>
              <a:tr h="31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ESC-US</a:t>
                      </a:r>
                      <a:r>
                        <a:rPr lang="en-US" sz="1800" b="1" i="0" u="none" strike="noStrike" baseline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45,251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9,948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55,199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21580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07100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104413" y="4763981"/>
            <a:ext cx="8098220" cy="8792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Staffing &amp; Operations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37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2880359"/>
            <a:ext cx="3200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0" y="3106616"/>
            <a:ext cx="3200400" cy="319858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Staff Configurations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Board Members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800600" y="597877"/>
            <a:ext cx="6492240" cy="584895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 Survey Overview &amp; Participants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 2017 Financial Data &amp; Resources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 Project Information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 Evaluation of Projects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 Consulting Corps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 Staffing &amp; Operations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 Internal (ESC-US) Data</a:t>
            </a:r>
          </a:p>
        </p:txBody>
      </p:sp>
    </p:spTree>
    <p:extLst>
      <p:ext uri="{BB962C8B-B14F-4D97-AF65-F5344CB8AC3E}">
        <p14:creationId xmlns:p14="http://schemas.microsoft.com/office/powerpoint/2010/main" val="25137029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630A4F-B03C-4AFD-8367-29B1DE284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>
                <a:latin typeface="+mj-lt"/>
              </a:rPr>
              <a:t>38</a:t>
            </a:fld>
            <a:endParaRPr lang="en-US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A4D386-3112-4FA1-95BC-975EEA0AA3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" y="123447"/>
            <a:ext cx="12192000" cy="783771"/>
          </a:xfrm>
        </p:spPr>
        <p:txBody>
          <a:bodyPr/>
          <a:lstStyle/>
          <a:p>
            <a:pPr algn="ctr"/>
            <a:r>
              <a:rPr lang="en-US" dirty="0"/>
              <a:t>Affiliate Staff Configurations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677" y="6377724"/>
            <a:ext cx="60182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*Professional Staff/Volunteers include those in management and/or client-facing roles.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65" y="6588739"/>
            <a:ext cx="60182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**FT (Full-time) equals 30+ hours/week; PT (Part-time) equals &lt;30 hours/week.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011451"/>
              </p:ext>
            </p:extLst>
          </p:nvPr>
        </p:nvGraphicFramePr>
        <p:xfrm>
          <a:off x="313173" y="1012726"/>
          <a:ext cx="11640128" cy="5089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7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27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27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10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10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41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631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389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897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1276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5333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4845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PAID</a:t>
                      </a:r>
                    </a:p>
                    <a:p>
                      <a:pPr algn="ctr"/>
                      <a:r>
                        <a:rPr lang="en-US" sz="1200" dirty="0"/>
                        <a:t>Professional* Staff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PAID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Support/Admin Staff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UNPAID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Professional*</a:t>
                      </a:r>
                      <a:r>
                        <a:rPr lang="en-US" sz="1200" baseline="0" dirty="0"/>
                        <a:t> Volunteers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UNPAID</a:t>
                      </a:r>
                    </a:p>
                    <a:p>
                      <a:pPr algn="ctr"/>
                      <a:r>
                        <a:rPr lang="en-US" sz="1200" dirty="0"/>
                        <a:t>Support/Admin Volunteers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PAID Interns (Total in 2017)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UNPAID Interns</a:t>
                      </a:r>
                    </a:p>
                    <a:p>
                      <a:pPr algn="ctr"/>
                      <a:r>
                        <a:rPr lang="en-US" sz="1200" dirty="0"/>
                        <a:t> (Total in 2017)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35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FT**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PT**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35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Albany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35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Boston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35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Cincinnati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35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Durham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35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Ft. Lauderdale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35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Houston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35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Los Angeles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35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New Hampshire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35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New York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35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Oklahoma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435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Pittsburgh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30+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435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Seattle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30+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435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Treasure Coast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2605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928907"/>
              </p:ext>
            </p:extLst>
          </p:nvPr>
        </p:nvGraphicFramePr>
        <p:xfrm>
          <a:off x="770847" y="931857"/>
          <a:ext cx="8835527" cy="51753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1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13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8106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Albany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(4/5)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106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Boston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                         (7/14)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106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Cincinnati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         (6/12)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106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Durham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                                                 (0/17)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106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Ft. Lauderdale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(0/10)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106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Houston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(5/10)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106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New Hampshire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(8/8)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8106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Los Angeles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                                                  (1/17)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8106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New York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                                                                         (4/20)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8106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Oklahoma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                                 (8/15)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8106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Pittsburgh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                 (0/13)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8106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Seattle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(1/8)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3564188"/>
                  </a:ext>
                </a:extLst>
              </a:tr>
              <a:tr h="398106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Treasure Coast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(1/5)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1095109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36D7171-0459-4317-A2F1-32312DB9DB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1787" y="172037"/>
            <a:ext cx="12192000" cy="693256"/>
          </a:xfrm>
        </p:spPr>
        <p:txBody>
          <a:bodyPr anchor="ctr">
            <a:noAutofit/>
          </a:bodyPr>
          <a:lstStyle/>
          <a:p>
            <a:pPr algn="ctr"/>
            <a:r>
              <a:rPr lang="en-US" dirty="0"/>
              <a:t>Board Members</a:t>
            </a:r>
            <a:endParaRPr lang="en-US" sz="2800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325" y="4143196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543" y="4143196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Related imag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107" y="4162853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elated imag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761" y="4143196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Related imag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90" y="955135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Related imag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73" y="955135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39" y="955135"/>
            <a:ext cx="423215" cy="32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Related imag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107" y="955135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Related imag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6" y="955135"/>
            <a:ext cx="423215" cy="32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Related imag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90" y="1361539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Related imag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73" y="1361539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Related imag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39" y="1361539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Related imag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05" y="1361539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171" y="1361539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937" y="1361539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703" y="1361539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Related imag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107" y="1348956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Related imag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6" y="1361539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Related imag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22" y="1361539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288" y="1361539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054" y="1361539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820" y="1361539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586" y="1361539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Related imag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90" y="1757344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Related imag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73" y="1757344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Related imag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39" y="1757344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Related imag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107" y="1754207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Related imag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6" y="1757344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Related imag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22" y="1757344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2" descr="Related imag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940" y="2955353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2" descr="Related imag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773" y="2955353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2" descr="Related imag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439" y="2955353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2" descr="Related imag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107" y="2958530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2" descr="Related imag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606" y="2955353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2" descr="Related imag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90" y="3351158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2" descr="Related imag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73" y="3351158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2" descr="Related imag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39" y="3351158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2" descr="Related imag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05" y="3351158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2" descr="Related imag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107" y="3363781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2" descr="Related imag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6" y="3351158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2" descr="Related imag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22" y="3351158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2" descr="Related imag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288" y="3351158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" name="Picture 2" descr="Related imag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107" y="3769032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" name="Picture 2" descr="Related imag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806" y="4559445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" name="Picture 2" descr="Related imag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505" y="4559445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" name="Picture 2" descr="Related imag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903" y="4559445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" name="Picture 2" descr="Related imag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301" y="4559445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" name="Picture 2" descr="Related imag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107" y="4579534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" name="Picture 2" descr="Related imag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204" y="4559445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" name="Picture 2" descr="Related imag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602" y="4559445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" name="Picture 2" descr="Related imag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000" y="4559445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8" name="Picture 2" descr="Related imag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107" y="5378606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8" name="Picture 2" descr="Related imag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107" y="5761001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4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05" y="1756498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5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171" y="1756498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937" y="1756498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288" y="1756498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8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054" y="1756498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9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820" y="1756498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107" y="2159458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1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953" y="2159793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2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799" y="2159793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3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530" y="2159793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376" y="2159793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5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652" y="2159793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75" y="2152598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921" y="2152598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197" y="2152598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498" y="2152598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774" y="2152598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620" y="2152598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473" y="2152798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749" y="2152798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599" y="2152798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896" y="2152798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172" y="2152798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588" y="2564709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692" y="2558374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6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140" y="2558374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244" y="2558374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796" y="2558574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9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900" y="2558574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0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004" y="2558574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348" y="2558574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2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452" y="2558574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3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556" y="2558569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272" y="2943790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938" y="2943790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6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604" y="2943790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05" y="2943790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771" y="2943790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9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675" y="3754616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0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11" y="3754616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1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087" y="3754616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2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243" y="3754616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3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379" y="3754616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55" y="3754616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5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223" y="3747421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6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929" y="3747421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7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495" y="3747421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361" y="3747421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9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497" y="3747421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063" y="3747421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1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631" y="3747621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2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767" y="3747621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4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199" y="3747621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193" y="3747621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6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79" y="4147082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7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415" y="4147082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851" y="4147082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97" y="4147082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633" y="4147082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1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069" y="4147082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2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287" y="4139887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3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583" y="4139887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4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019" y="4139887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5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365" y="4139887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6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01" y="4139887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7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237" y="4139887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315" y="4140087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891" y="4140087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0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673" y="4140087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1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107" y="4140087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2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398" y="4543996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796" y="4543996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4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194" y="4543996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5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99" y="4543996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6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97" y="4543996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7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95" y="4543996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98" y="4543996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768" y="4984785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0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594" y="4954815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1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420" y="4954815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2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181" y="4954815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3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007" y="4954815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4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833" y="4954815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5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246" y="4947620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6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072" y="4947620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7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898" y="4947620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8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659" y="4947620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485" y="4947620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311" y="4947620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1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728" y="4947820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5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195" y="5335249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6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961" y="5335249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7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727" y="5335249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8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312" y="5335249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078" y="5335249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0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844" y="5335249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1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610" y="5335249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56" y="5756198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3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854" y="5756198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4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605" y="5756198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5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102" y="5756198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6" name="Picture 2" descr="Related imag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3781" y="5495202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7" name="TextBox 406"/>
          <p:cNvSpPr txBox="1"/>
          <p:nvPr/>
        </p:nvSpPr>
        <p:spPr>
          <a:xfrm>
            <a:off x="10174658" y="5528484"/>
            <a:ext cx="16555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Board Member =</a:t>
            </a:r>
          </a:p>
        </p:txBody>
      </p:sp>
      <p:pic>
        <p:nvPicPr>
          <p:cNvPr id="408" name="Picture 2" descr="Related imag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5288" y="5856658"/>
            <a:ext cx="423215" cy="3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" name="TextBox 408"/>
          <p:cNvSpPr txBox="1"/>
          <p:nvPr/>
        </p:nvSpPr>
        <p:spPr>
          <a:xfrm>
            <a:off x="9001609" y="5923222"/>
            <a:ext cx="2828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Board Member &amp; Consultant =</a:t>
            </a:r>
          </a:p>
        </p:txBody>
      </p:sp>
      <p:sp>
        <p:nvSpPr>
          <p:cNvPr id="163" name="Slide Number Placeholder 2">
            <a:extLst>
              <a:ext uri="{FF2B5EF4-FFF2-40B4-BE49-F238E27FC236}">
                <a16:creationId xmlns:a16="http://schemas.microsoft.com/office/drawing/2014/main" id="{A8159E52-5078-4AF7-AE79-EA6C726C0F2B}"/>
              </a:ext>
            </a:extLst>
          </p:cNvPr>
          <p:cNvSpPr txBox="1">
            <a:spLocks/>
          </p:cNvSpPr>
          <p:nvPr/>
        </p:nvSpPr>
        <p:spPr>
          <a:xfrm>
            <a:off x="10670479" y="644683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792083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2BC83-5031-42F4-81AD-39E0E83EE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0B3145-E01A-4C3E-A259-E029004678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98304"/>
            <a:ext cx="12290425" cy="792217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Responding Affiliates</a:t>
            </a:r>
            <a:endParaRPr lang="en-US" sz="44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471852"/>
              </p:ext>
            </p:extLst>
          </p:nvPr>
        </p:nvGraphicFramePr>
        <p:xfrm>
          <a:off x="2362572" y="1058554"/>
          <a:ext cx="756528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2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621">
                <a:tc>
                  <a:txBody>
                    <a:bodyPr/>
                    <a:lstStyle/>
                    <a:p>
                      <a:r>
                        <a:rPr lang="en-US" sz="1600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Affiliate 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3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Albany</a:t>
                      </a:r>
                      <a:r>
                        <a:rPr lang="en-US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(NY)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ESC of the Tri-Cities</a:t>
                      </a:r>
                    </a:p>
                  </a:txBody>
                  <a:tcPr>
                    <a:solidFill>
                      <a:srgbClr val="D0D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3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Boston (MA)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Empower Success Corps</a:t>
                      </a:r>
                    </a:p>
                  </a:txBody>
                  <a:tcPr>
                    <a:solidFill>
                      <a:srgbClr val="E9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3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Cincinnati (OH)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OneSource Center for Nonprofit Excellence</a:t>
                      </a:r>
                    </a:p>
                  </a:txBody>
                  <a:tcPr>
                    <a:solidFill>
                      <a:srgbClr val="D0D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3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Durham (NC)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ESC of the Triangle</a:t>
                      </a:r>
                    </a:p>
                  </a:txBody>
                  <a:tcPr>
                    <a:solidFill>
                      <a:srgbClr val="E9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3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Ft. Lauderdale (FL)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South Florida Institute on Aging</a:t>
                      </a:r>
                    </a:p>
                  </a:txBody>
                  <a:tcPr>
                    <a:solidFill>
                      <a:srgbClr val="D0D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3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Houston (TX)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ESC of Houston</a:t>
                      </a:r>
                    </a:p>
                  </a:txBody>
                  <a:tcPr>
                    <a:solidFill>
                      <a:srgbClr val="E9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3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Los Angeles (CA)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ESC of Southern California</a:t>
                      </a:r>
                    </a:p>
                  </a:txBody>
                  <a:tcPr>
                    <a:solidFill>
                      <a:srgbClr val="D0D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3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Hollis (NH)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ESC of Northern New England</a:t>
                      </a:r>
                    </a:p>
                  </a:txBody>
                  <a:tcPr>
                    <a:solidFill>
                      <a:srgbClr val="E9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3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New York (NY)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National ESC</a:t>
                      </a:r>
                    </a:p>
                  </a:txBody>
                  <a:tcPr>
                    <a:solidFill>
                      <a:srgbClr val="D0D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3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Oklahoma City (OK)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ESC of Central Oklahoma</a:t>
                      </a:r>
                    </a:p>
                  </a:txBody>
                  <a:tcPr>
                    <a:solidFill>
                      <a:srgbClr val="E9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3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Pittsburgh (PA)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Bayer Center for Nonprofit Management</a:t>
                      </a:r>
                    </a:p>
                  </a:txBody>
                  <a:tcPr>
                    <a:solidFill>
                      <a:srgbClr val="D0D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43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Seattle (WA)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501 Commons (ESC of Washington)</a:t>
                      </a:r>
                    </a:p>
                  </a:txBody>
                  <a:tcPr>
                    <a:solidFill>
                      <a:srgbClr val="E9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43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Stuart (FL)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ESC of the Treasure Coast</a:t>
                      </a:r>
                    </a:p>
                  </a:txBody>
                  <a:tcPr>
                    <a:solidFill>
                      <a:srgbClr val="D0D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3785" y="6459785"/>
            <a:ext cx="115730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sng" dirty="0">
                <a:solidFill>
                  <a:schemeClr val="bg1"/>
                </a:solidFill>
              </a:rPr>
              <a:t>Note</a:t>
            </a:r>
            <a:r>
              <a:rPr lang="en-US" sz="1100" dirty="0">
                <a:solidFill>
                  <a:schemeClr val="bg1"/>
                </a:solidFill>
              </a:rPr>
              <a:t>: Throughout this presentation, city names have been used to refer to each affiliate </a:t>
            </a:r>
            <a:r>
              <a:rPr lang="en-US" sz="1100" i="1" u="sng" dirty="0">
                <a:solidFill>
                  <a:schemeClr val="bg1"/>
                </a:solidFill>
              </a:rPr>
              <a:t>EXCEPT</a:t>
            </a:r>
            <a:r>
              <a:rPr lang="en-US" sz="1100" dirty="0">
                <a:solidFill>
                  <a:schemeClr val="bg1"/>
                </a:solidFill>
              </a:rPr>
              <a:t>  Hollis (called New Hampshire), and Stuart (called Treasure Coast).</a:t>
            </a:r>
          </a:p>
        </p:txBody>
      </p:sp>
    </p:spTree>
    <p:extLst>
      <p:ext uri="{BB962C8B-B14F-4D97-AF65-F5344CB8AC3E}">
        <p14:creationId xmlns:p14="http://schemas.microsoft.com/office/powerpoint/2010/main" val="42860685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104413" y="5614591"/>
            <a:ext cx="8098220" cy="8792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Internal</a:t>
            </a:r>
            <a:br>
              <a:rPr lang="en-US" dirty="0"/>
            </a:br>
            <a:r>
              <a:rPr lang="en-US" dirty="0"/>
              <a:t>(ESC-US)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40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2880359"/>
            <a:ext cx="3200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"/>
          <p:cNvSpPr>
            <a:spLocks noGrp="1"/>
          </p:cNvSpPr>
          <p:nvPr>
            <p:ph type="body" sz="half" idx="2"/>
          </p:nvPr>
        </p:nvSpPr>
        <p:spPr>
          <a:xfrm>
            <a:off x="154234" y="3106616"/>
            <a:ext cx="3784923" cy="319858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Benefits of Network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Historical Data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Considerations for Next Year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800600" y="597877"/>
            <a:ext cx="6492240" cy="584895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 Survey Overview &amp; Participants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 2017 Financial Data &amp; Resources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 Project Information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 Evaluation of Projects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 Consulting Corps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 Staffing &amp; Operations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 Internal (ESC-US) Data</a:t>
            </a:r>
          </a:p>
        </p:txBody>
      </p:sp>
    </p:spTree>
    <p:extLst>
      <p:ext uri="{BB962C8B-B14F-4D97-AF65-F5344CB8AC3E}">
        <p14:creationId xmlns:p14="http://schemas.microsoft.com/office/powerpoint/2010/main" val="42746391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/>
          <p:cNvSpPr/>
          <p:nvPr/>
        </p:nvSpPr>
        <p:spPr>
          <a:xfrm>
            <a:off x="208547" y="1569660"/>
            <a:ext cx="11769969" cy="46376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888EFD-1E95-40CB-B711-F37ACCEA7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64003"/>
            <a:ext cx="12192000" cy="1105657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Use and Benefit of Affiliate Network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ACCA65-4942-44D5-971D-020AE95F7F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41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650225"/>
              </p:ext>
            </p:extLst>
          </p:nvPr>
        </p:nvGraphicFramePr>
        <p:xfrm>
          <a:off x="208548" y="2084571"/>
          <a:ext cx="11769966" cy="3721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0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6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8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9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79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73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9619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Did not Participate/Use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u="none" strike="noStrike" dirty="0">
                          <a:effectLst/>
                          <a:latin typeface="+mn-lt"/>
                        </a:rPr>
                        <a:t>Used/Participated</a:t>
                      </a:r>
                    </a:p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 benefit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u="none" strike="noStrike" dirty="0">
                          <a:effectLst/>
                          <a:latin typeface="+mn-lt"/>
                        </a:rPr>
                        <a:t>Used/Participated</a:t>
                      </a:r>
                    </a:p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 benefit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u="none" strike="noStrike" dirty="0">
                          <a:effectLst/>
                          <a:latin typeface="+mn-lt"/>
                        </a:rPr>
                        <a:t>Used/Participated</a:t>
                      </a:r>
                    </a:p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Moderate benefit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u="none" strike="noStrike" dirty="0">
                          <a:effectLst/>
                          <a:latin typeface="+mn-lt"/>
                        </a:rPr>
                        <a:t>Used/Participated</a:t>
                      </a:r>
                    </a:p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Great benefit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221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Peer Conference Calls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9619">
                <a:tc>
                  <a:txBody>
                    <a:bodyPr/>
                    <a:lstStyle/>
                    <a:p>
                      <a:pPr marL="55563" indent="0" algn="l" fontAlgn="b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ESC-US Conference              (Boston)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619">
                <a:tc>
                  <a:txBody>
                    <a:bodyPr/>
                    <a:lstStyle/>
                    <a:p>
                      <a:pPr marL="55563" indent="0" algn="l" fontAlgn="b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ESC-US Website (General)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9619">
                <a:tc>
                  <a:txBody>
                    <a:bodyPr/>
                    <a:lstStyle/>
                    <a:p>
                      <a:pPr marL="55563" indent="0" algn="l" fontAlgn="b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ESC-US Website (Member Lounge)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619">
                <a:tc>
                  <a:txBody>
                    <a:bodyPr/>
                    <a:lstStyle/>
                    <a:p>
                      <a:pPr marL="55563" indent="0" algn="l" fontAlgn="b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Network</a:t>
                      </a:r>
                      <a:r>
                        <a:rPr lang="en-US" sz="180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of ESC peers/colleagues</a:t>
                      </a:r>
                      <a:endParaRPr lang="en-US" sz="180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67121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4D386-3112-4FA1-95BC-975EEA0AA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711" y="595936"/>
            <a:ext cx="9458661" cy="848545"/>
          </a:xfrm>
        </p:spPr>
        <p:txBody>
          <a:bodyPr/>
          <a:lstStyle/>
          <a:p>
            <a:pPr algn="ctr"/>
            <a:r>
              <a:rPr lang="en-US" dirty="0"/>
              <a:t>ESC-US Historical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630A4F-B03C-4AFD-8367-29B1DE284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>
                <a:latin typeface="+mj-lt"/>
              </a:rPr>
              <a:t>42</a:t>
            </a:fld>
            <a:endParaRPr lang="en-US">
              <a:latin typeface="+mj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C2A462B-A6EF-46EF-87FD-00540C55DA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249080"/>
              </p:ext>
            </p:extLst>
          </p:nvPr>
        </p:nvGraphicFramePr>
        <p:xfrm>
          <a:off x="484966" y="1894479"/>
          <a:ext cx="11254152" cy="4245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6922">
                  <a:extLst>
                    <a:ext uri="{9D8B030D-6E8A-4147-A177-3AD203B41FA5}">
                      <a16:colId xmlns:a16="http://schemas.microsoft.com/office/drawing/2014/main" val="3813157652"/>
                    </a:ext>
                  </a:extLst>
                </a:gridCol>
                <a:gridCol w="1547446">
                  <a:extLst>
                    <a:ext uri="{9D8B030D-6E8A-4147-A177-3AD203B41FA5}">
                      <a16:colId xmlns:a16="http://schemas.microsoft.com/office/drawing/2014/main" val="2371605547"/>
                    </a:ext>
                  </a:extLst>
                </a:gridCol>
                <a:gridCol w="1547446">
                  <a:extLst>
                    <a:ext uri="{9D8B030D-6E8A-4147-A177-3AD203B41FA5}">
                      <a16:colId xmlns:a16="http://schemas.microsoft.com/office/drawing/2014/main" val="3778113628"/>
                    </a:ext>
                  </a:extLst>
                </a:gridCol>
                <a:gridCol w="1547446">
                  <a:extLst>
                    <a:ext uri="{9D8B030D-6E8A-4147-A177-3AD203B41FA5}">
                      <a16:colId xmlns:a16="http://schemas.microsoft.com/office/drawing/2014/main" val="4007499073"/>
                    </a:ext>
                  </a:extLst>
                </a:gridCol>
                <a:gridCol w="1547446">
                  <a:extLst>
                    <a:ext uri="{9D8B030D-6E8A-4147-A177-3AD203B41FA5}">
                      <a16:colId xmlns:a16="http://schemas.microsoft.com/office/drawing/2014/main" val="590906209"/>
                    </a:ext>
                  </a:extLst>
                </a:gridCol>
                <a:gridCol w="1547446">
                  <a:extLst>
                    <a:ext uri="{9D8B030D-6E8A-4147-A177-3AD203B41FA5}">
                      <a16:colId xmlns:a16="http://schemas.microsoft.com/office/drawing/2014/main" val="1495360041"/>
                    </a:ext>
                  </a:extLst>
                </a:gridCol>
              </a:tblGrid>
              <a:tr h="443854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37505850"/>
                  </a:ext>
                </a:extLst>
              </a:tr>
              <a:tr h="20091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51314599"/>
                  </a:ext>
                </a:extLst>
              </a:tr>
              <a:tr h="359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No. of</a:t>
                      </a:r>
                      <a:r>
                        <a:rPr lang="en-US" sz="180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Survey Respondents</a:t>
                      </a:r>
                      <a:endParaRPr lang="en-US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37149292"/>
                  </a:ext>
                </a:extLst>
              </a:tr>
              <a:tr h="203453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3681759"/>
                  </a:ext>
                </a:extLst>
              </a:tr>
              <a:tr h="359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No. of Consultants</a:t>
                      </a:r>
                      <a:endParaRPr lang="en-US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1,630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1,567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1,567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1,564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1,362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7461333"/>
                  </a:ext>
                </a:extLst>
              </a:tr>
              <a:tr h="191731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56215255"/>
                  </a:ext>
                </a:extLst>
              </a:tr>
              <a:tr h="359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No. of Service Hours*</a:t>
                      </a:r>
                      <a:endParaRPr lang="en-US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98,918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96,243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84,832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67,</a:t>
                      </a:r>
                      <a:r>
                        <a:rPr lang="en-US" sz="1800" b="0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55,199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84515050"/>
                  </a:ext>
                </a:extLst>
              </a:tr>
              <a:tr h="191731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42752074"/>
                  </a:ext>
                </a:extLst>
              </a:tr>
              <a:tr h="359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Average Value of Services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$166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$171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$197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$166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$175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91526839"/>
                  </a:ext>
                </a:extLst>
              </a:tr>
              <a:tr h="180007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No. of Projects</a:t>
                      </a:r>
                      <a:endParaRPr lang="en-US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1,376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1,251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1,411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1,310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1,828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8858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9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No. of Clients Served</a:t>
                      </a:r>
                      <a:endParaRPr lang="en-US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1,911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1,238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1,187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3785" y="6459785"/>
            <a:ext cx="60182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*Includes hours served on both client projects and administrative/non-client work.</a:t>
            </a:r>
          </a:p>
        </p:txBody>
      </p:sp>
    </p:spTree>
    <p:extLst>
      <p:ext uri="{BB962C8B-B14F-4D97-AF65-F5344CB8AC3E}">
        <p14:creationId xmlns:p14="http://schemas.microsoft.com/office/powerpoint/2010/main" val="33618537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B3145-E01A-4C3E-A259-E02900467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33046"/>
            <a:ext cx="10058400" cy="1104314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Considerations for Next Year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E720-0112-4453-BF8E-7A10773C0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92" y="2168768"/>
            <a:ext cx="11301046" cy="3700325"/>
          </a:xfrm>
        </p:spPr>
        <p:txBody>
          <a:bodyPr>
            <a:noAutofit/>
          </a:bodyPr>
          <a:lstStyle/>
          <a:p>
            <a:pPr marL="231775" indent="-231775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 What data is useful? How often should we collect this data?</a:t>
            </a:r>
          </a:p>
          <a:p>
            <a:pPr marL="231775" indent="-231775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231775" indent="-231775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 How can we use the data – locally and/or network-wide?</a:t>
            </a:r>
          </a:p>
          <a:p>
            <a:pPr marL="231775" indent="-231775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231775" indent="-231775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 What other topics should be discussed further?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2BC83-5031-42F4-81AD-39E0E83EE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47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44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2880359"/>
            <a:ext cx="3200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01663" y="708072"/>
            <a:ext cx="7326922" cy="5958541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This PowerPoint and the Word file containing general open-ended comments will be made available on the ESC-US website.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Thank you to John Kriese, 501 Commons Consultant, for assisting with data analysis.</a:t>
            </a:r>
          </a:p>
          <a:p>
            <a:pPr marL="201168" lvl="1" indent="0">
              <a:buNone/>
            </a:pPr>
            <a:endParaRPr lang="en-US" sz="2000" dirty="0"/>
          </a:p>
          <a:p>
            <a:pPr marL="201168" lvl="1" indent="0">
              <a:buNone/>
            </a:pPr>
            <a:endParaRPr lang="en-US" sz="2000" dirty="0"/>
          </a:p>
          <a:p>
            <a:pPr marL="201168" lvl="1" indent="0">
              <a:buNone/>
            </a:pPr>
            <a:endParaRPr lang="en-US" sz="2000" dirty="0"/>
          </a:p>
          <a:p>
            <a:pPr marL="201168" lvl="1" indent="0">
              <a:buNone/>
            </a:pPr>
            <a:endParaRPr lang="en-US" sz="2000" dirty="0"/>
          </a:p>
          <a:p>
            <a:pPr marL="201168" lvl="1" indent="0">
              <a:buNone/>
            </a:pPr>
            <a:r>
              <a:rPr lang="en-US" sz="2000" dirty="0"/>
              <a:t>For questions or comments on this survey report, contact:</a:t>
            </a:r>
          </a:p>
          <a:p>
            <a:pPr marL="201168" lvl="1" indent="0">
              <a:buNone/>
            </a:pPr>
            <a:r>
              <a:rPr lang="en-US" sz="2000" dirty="0"/>
              <a:t>	Marissa Belau, ESC of Southern California			(</a:t>
            </a:r>
            <a:r>
              <a:rPr lang="en-US" sz="2000" dirty="0">
                <a:hlinkClick r:id="rId3"/>
              </a:rPr>
              <a:t>mbelau@escsc.org</a:t>
            </a:r>
            <a:r>
              <a:rPr lang="en-US" sz="2000" dirty="0"/>
              <a:t>; 213-613-9103 x 23)</a:t>
            </a:r>
          </a:p>
        </p:txBody>
      </p:sp>
    </p:spTree>
    <p:extLst>
      <p:ext uri="{BB962C8B-B14F-4D97-AF65-F5344CB8AC3E}">
        <p14:creationId xmlns:p14="http://schemas.microsoft.com/office/powerpoint/2010/main" val="1234331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5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53441" y="-74817"/>
            <a:ext cx="10943314" cy="6860652"/>
            <a:chOff x="853441" y="-74817"/>
            <a:chExt cx="10943314" cy="6860652"/>
          </a:xfrm>
        </p:grpSpPr>
        <p:pic>
          <p:nvPicPr>
            <p:cNvPr id="9220" name="Picture 4" descr="Image result for us state map no backgroun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441" y="-74817"/>
              <a:ext cx="10943314" cy="6860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1811382" y="444138"/>
              <a:ext cx="95794" cy="104503"/>
            </a:xfrm>
            <a:prstGeom prst="ellipse">
              <a:avLst/>
            </a:prstGeom>
            <a:solidFill>
              <a:srgbClr val="CC33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645917" y="3696792"/>
              <a:ext cx="95794" cy="10450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984377" y="5812975"/>
              <a:ext cx="95794" cy="104503"/>
            </a:xfrm>
            <a:prstGeom prst="ellipse">
              <a:avLst/>
            </a:prstGeom>
            <a:solidFill>
              <a:srgbClr val="CC33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1011988" y="1685110"/>
              <a:ext cx="95794" cy="10450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0533020" y="1998620"/>
              <a:ext cx="95794" cy="10450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984377" y="3496492"/>
              <a:ext cx="95794" cy="10450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117771" y="3870961"/>
              <a:ext cx="95794" cy="10450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413861" y="5255621"/>
              <a:ext cx="95794" cy="10450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511240" y="1619789"/>
              <a:ext cx="95794" cy="10450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9847519" y="5512528"/>
              <a:ext cx="95794" cy="104503"/>
            </a:xfrm>
            <a:prstGeom prst="ellipse">
              <a:avLst/>
            </a:prstGeom>
            <a:solidFill>
              <a:srgbClr val="CC33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647613" y="2838997"/>
              <a:ext cx="95794" cy="10450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9518473" y="2455816"/>
              <a:ext cx="95794" cy="104503"/>
            </a:xfrm>
            <a:prstGeom prst="ellipse">
              <a:avLst/>
            </a:prstGeom>
            <a:solidFill>
              <a:srgbClr val="CC33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C3399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0884807" y="1558354"/>
              <a:ext cx="95794" cy="104503"/>
            </a:xfrm>
            <a:prstGeom prst="ellipse">
              <a:avLst/>
            </a:prstGeom>
            <a:solidFill>
              <a:srgbClr val="CC33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488372" y="3308607"/>
            <a:ext cx="157487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Los Angeles</a:t>
            </a:r>
          </a:p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35,000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61350" y="256253"/>
            <a:ext cx="96864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rgbClr val="CC3399"/>
                </a:solidFill>
              </a:rPr>
              <a:t>Seattle</a:t>
            </a:r>
          </a:p>
          <a:p>
            <a:pPr algn="ctr"/>
            <a:r>
              <a:rPr lang="en-US" sz="1600" b="1" dirty="0">
                <a:solidFill>
                  <a:srgbClr val="CC3399"/>
                </a:solidFill>
              </a:rPr>
              <a:t>60,000*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506826" y="3286186"/>
            <a:ext cx="134566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Oklahoma</a:t>
            </a:r>
          </a:p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3,300*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23427" y="4927753"/>
            <a:ext cx="117904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Houston</a:t>
            </a:r>
          </a:p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15,000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893914" y="2585442"/>
            <a:ext cx="13504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rgbClr val="CC3399"/>
                </a:solidFill>
              </a:rPr>
              <a:t>Pittsburgh</a:t>
            </a:r>
          </a:p>
          <a:p>
            <a:pPr algn="ctr"/>
            <a:r>
              <a:rPr lang="en-US" sz="1600" b="1" dirty="0">
                <a:solidFill>
                  <a:srgbClr val="CC3399"/>
                </a:solidFill>
              </a:rPr>
              <a:t>3,000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6548" y="5202073"/>
            <a:ext cx="18733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rgbClr val="CC3399"/>
                </a:solidFill>
              </a:rPr>
              <a:t>Treasure Coast</a:t>
            </a:r>
          </a:p>
          <a:p>
            <a:pPr algn="ctr"/>
            <a:r>
              <a:rPr lang="en-US" sz="1600" b="1" dirty="0">
                <a:solidFill>
                  <a:srgbClr val="CC3399"/>
                </a:solidFill>
              </a:rPr>
              <a:t>325*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070751" y="5430891"/>
            <a:ext cx="161485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rgbClr val="CC3399"/>
                </a:solidFill>
              </a:rPr>
              <a:t>Ft. Lauderdale</a:t>
            </a:r>
          </a:p>
          <a:p>
            <a:pPr algn="ctr"/>
            <a:r>
              <a:rPr lang="en-US" sz="1600" b="1" dirty="0">
                <a:solidFill>
                  <a:srgbClr val="CC3399"/>
                </a:solidFill>
              </a:rPr>
              <a:t>2,000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268087" y="3572835"/>
            <a:ext cx="1080241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Durham</a:t>
            </a:r>
          </a:p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3,000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559888" y="2455816"/>
            <a:ext cx="13133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Cincinnati</a:t>
            </a:r>
          </a:p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7,500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576197" y="1332123"/>
            <a:ext cx="99079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Albany</a:t>
            </a:r>
          </a:p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3,000*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628814" y="2260938"/>
            <a:ext cx="120889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New York</a:t>
            </a:r>
          </a:p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107782" y="1672040"/>
            <a:ext cx="1022797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Boston</a:t>
            </a:r>
          </a:p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33,000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428241" y="1170248"/>
            <a:ext cx="1796499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rgbClr val="CC3399"/>
                </a:solidFill>
              </a:rPr>
              <a:t>New Hampshire</a:t>
            </a:r>
          </a:p>
          <a:p>
            <a:pPr algn="ctr"/>
            <a:r>
              <a:rPr lang="en-US" sz="1400" b="1" dirty="0">
                <a:solidFill>
                  <a:srgbClr val="CC3399"/>
                </a:solidFill>
              </a:rPr>
              <a:t>6,900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3785" y="6423689"/>
            <a:ext cx="822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sng" dirty="0">
                <a:solidFill>
                  <a:schemeClr val="bg1"/>
                </a:solidFill>
              </a:rPr>
              <a:t>Note</a:t>
            </a:r>
            <a:r>
              <a:rPr lang="en-US" sz="1100" dirty="0">
                <a:solidFill>
                  <a:schemeClr val="bg1"/>
                </a:solidFill>
              </a:rPr>
              <a:t>: Highlighted names indicate affiliates where ESC programming is part of a larger organization.</a:t>
            </a:r>
          </a:p>
          <a:p>
            <a:r>
              <a:rPr lang="en-US" sz="1100" dirty="0">
                <a:solidFill>
                  <a:schemeClr val="bg1"/>
                </a:solidFill>
              </a:rPr>
              <a:t>*Indicates affiliates who focus on serving a particular segment or target of the nonprofits in their geographic region. 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3527EC10-4721-4174-BD86-6473FBBA1683}"/>
              </a:ext>
            </a:extLst>
          </p:cNvPr>
          <p:cNvSpPr txBox="1">
            <a:spLocks/>
          </p:cNvSpPr>
          <p:nvPr/>
        </p:nvSpPr>
        <p:spPr>
          <a:xfrm>
            <a:off x="65127" y="5132515"/>
            <a:ext cx="4541439" cy="96903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Responding Affiliates &amp; </a:t>
            </a:r>
          </a:p>
          <a:p>
            <a:pPr algn="ctr"/>
            <a:r>
              <a:rPr lang="en-US" sz="2800" dirty="0"/>
              <a:t># Nonprofits in Area Served</a:t>
            </a:r>
          </a:p>
        </p:txBody>
      </p:sp>
    </p:spTree>
    <p:extLst>
      <p:ext uri="{BB962C8B-B14F-4D97-AF65-F5344CB8AC3E}">
        <p14:creationId xmlns:p14="http://schemas.microsoft.com/office/powerpoint/2010/main" val="2087400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BC81DFF8-AD08-42E8-A43F-BF663D88C8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0605335"/>
              </p:ext>
            </p:extLst>
          </p:nvPr>
        </p:nvGraphicFramePr>
        <p:xfrm>
          <a:off x="116142" y="1821676"/>
          <a:ext cx="11876995" cy="4250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356310" y="1916093"/>
            <a:ext cx="15452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trike="sngStrike" dirty="0">
                <a:solidFill>
                  <a:srgbClr val="CC3399"/>
                </a:solidFill>
              </a:rPr>
              <a:t>Seattle</a:t>
            </a:r>
          </a:p>
          <a:p>
            <a:pPr algn="ctr"/>
            <a:r>
              <a:rPr lang="en-US" sz="1600" strike="sngStrike" dirty="0">
                <a:solidFill>
                  <a:srgbClr val="CC3399"/>
                </a:solidFill>
              </a:rPr>
              <a:t>Ft. Lauderdale</a:t>
            </a:r>
          </a:p>
          <a:p>
            <a:pPr algn="ctr"/>
            <a:r>
              <a:rPr lang="en-US" sz="1600" strike="sngStrike" dirty="0">
                <a:solidFill>
                  <a:srgbClr val="002060"/>
                </a:solidFill>
              </a:rPr>
              <a:t>Los Angeles</a:t>
            </a:r>
          </a:p>
          <a:p>
            <a:pPr algn="ctr"/>
            <a:r>
              <a:rPr lang="en-US" sz="1600" strike="sngStrike" dirty="0">
                <a:solidFill>
                  <a:srgbClr val="002060"/>
                </a:solidFill>
              </a:rPr>
              <a:t>Boston</a:t>
            </a:r>
          </a:p>
        </p:txBody>
      </p:sp>
      <p:sp useBgFill="1">
        <p:nvSpPr>
          <p:cNvPr id="3" name="Rectangle 2"/>
          <p:cNvSpPr/>
          <p:nvPr/>
        </p:nvSpPr>
        <p:spPr>
          <a:xfrm>
            <a:off x="195593" y="1769615"/>
            <a:ext cx="11945814" cy="45444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646633" y="1189297"/>
            <a:ext cx="2863566" cy="424565"/>
            <a:chOff x="12396742" y="1242872"/>
            <a:chExt cx="2863566" cy="424565"/>
          </a:xfrm>
        </p:grpSpPr>
        <p:sp useBgFill="1">
          <p:nvSpPr>
            <p:cNvPr id="4" name="Rectangle 3"/>
            <p:cNvSpPr/>
            <p:nvPr/>
          </p:nvSpPr>
          <p:spPr>
            <a:xfrm>
              <a:off x="12396743" y="1242872"/>
              <a:ext cx="2863565" cy="4245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3527EC10-4721-4174-BD86-6473FBBA1683}"/>
                </a:ext>
              </a:extLst>
            </p:cNvPr>
            <p:cNvSpPr txBox="1">
              <a:spLocks/>
            </p:cNvSpPr>
            <p:nvPr/>
          </p:nvSpPr>
          <p:spPr>
            <a:xfrm>
              <a:off x="12396742" y="1242872"/>
              <a:ext cx="2863565" cy="42456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200" dirty="0"/>
                <a:t>(up to $400,000)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27EC10-4721-4174-BD86-6473FBBA1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16" y="349767"/>
            <a:ext cx="10058400" cy="985149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Responding Affiliates by Size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359E48-7148-46B9-8A78-BB9487F95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6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3784" y="6459785"/>
            <a:ext cx="7657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sng" dirty="0">
                <a:solidFill>
                  <a:schemeClr val="bg1"/>
                </a:solidFill>
              </a:rPr>
              <a:t>Note</a:t>
            </a:r>
            <a:r>
              <a:rPr lang="en-US" sz="1100" dirty="0">
                <a:solidFill>
                  <a:schemeClr val="bg1"/>
                </a:solidFill>
              </a:rPr>
              <a:t>: No expense data received from Cincinnati, Pittsburgh, or Treasure Coast.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16142" y="1769615"/>
            <a:ext cx="11980224" cy="4532036"/>
            <a:chOff x="162276" y="7273884"/>
            <a:chExt cx="11980224" cy="4532036"/>
          </a:xfrm>
        </p:grpSpPr>
        <p:sp useBgFill="1">
          <p:nvSpPr>
            <p:cNvPr id="23" name="Rectangle 22"/>
            <p:cNvSpPr/>
            <p:nvPr/>
          </p:nvSpPr>
          <p:spPr>
            <a:xfrm>
              <a:off x="196686" y="7273884"/>
              <a:ext cx="11945814" cy="45320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4" name="Chart 13">
              <a:extLst>
                <a:ext uri="{FF2B5EF4-FFF2-40B4-BE49-F238E27FC236}">
                  <a16:creationId xmlns:a16="http://schemas.microsoft.com/office/drawing/2014/main" id="{BC81DFF8-AD08-42E8-A43F-BF663D88C8F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11674739"/>
                </p:ext>
              </p:extLst>
            </p:nvPr>
          </p:nvGraphicFramePr>
          <p:xfrm>
            <a:off x="162276" y="7279284"/>
            <a:ext cx="11876995" cy="423766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28" y="1141868"/>
            <a:ext cx="11967079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8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5509" y="1793631"/>
            <a:ext cx="11945814" cy="4419600"/>
            <a:chOff x="105509" y="1793631"/>
            <a:chExt cx="11945814" cy="4419600"/>
          </a:xfrm>
        </p:grpSpPr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4F49A207-6CEA-49CF-A2D7-E3BBA256BCB0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105509" y="1793631"/>
            <a:ext cx="11945814" cy="4419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10345677" y="1861350"/>
              <a:ext cx="11947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trike="sngStrike" dirty="0">
                  <a:solidFill>
                    <a:srgbClr val="002060"/>
                  </a:solidFill>
                </a:rPr>
                <a:t>Chicago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317118" y="2167179"/>
              <a:ext cx="12518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trike="sngStrike" dirty="0">
                  <a:solidFill>
                    <a:srgbClr val="002060"/>
                  </a:solidFill>
                </a:rPr>
                <a:t>Seattle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27EC10-4721-4174-BD86-6473FBBA1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16" y="469045"/>
            <a:ext cx="10058400" cy="890173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/>
              <a:t>Responding Affiliates by Size</a:t>
            </a:r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359E48-7148-46B9-8A78-BB9487F95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7</a:t>
            </a:fld>
            <a:endParaRPr lang="en-US" dirty="0"/>
          </a:p>
        </p:txBody>
      </p:sp>
      <p:sp useBgFill="1">
        <p:nvSpPr>
          <p:cNvPr id="3" name="Rectangle 2"/>
          <p:cNvSpPr/>
          <p:nvPr/>
        </p:nvSpPr>
        <p:spPr>
          <a:xfrm>
            <a:off x="105509" y="1918500"/>
            <a:ext cx="11945814" cy="441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3784" y="6459785"/>
            <a:ext cx="7657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sng" dirty="0">
                <a:solidFill>
                  <a:schemeClr val="bg1"/>
                </a:solidFill>
              </a:rPr>
              <a:t>Note</a:t>
            </a:r>
            <a:r>
              <a:rPr lang="en-US" sz="1100" dirty="0">
                <a:solidFill>
                  <a:schemeClr val="bg1"/>
                </a:solidFill>
              </a:rPr>
              <a:t>: No expense data received from Cincinnati, Pittsburgh, or Treasure Coast.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5509" y="1130956"/>
            <a:ext cx="11876995" cy="4888007"/>
            <a:chOff x="105509" y="1130956"/>
            <a:chExt cx="11876995" cy="4888007"/>
          </a:xfrm>
        </p:grpSpPr>
        <p:graphicFrame>
          <p:nvGraphicFramePr>
            <p:cNvPr id="14" name="Chart 13">
              <a:extLst>
                <a:ext uri="{FF2B5EF4-FFF2-40B4-BE49-F238E27FC236}">
                  <a16:creationId xmlns:a16="http://schemas.microsoft.com/office/drawing/2014/main" id="{BC81DFF8-AD08-42E8-A43F-BF663D88C8F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39788324"/>
                </p:ext>
              </p:extLst>
            </p:nvPr>
          </p:nvGraphicFramePr>
          <p:xfrm>
            <a:off x="105509" y="1768511"/>
            <a:ext cx="11876995" cy="42504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10345677" y="1862928"/>
              <a:ext cx="154526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trike="sngStrike" dirty="0">
                  <a:solidFill>
                    <a:srgbClr val="CC3399"/>
                  </a:solidFill>
                </a:rPr>
                <a:t>Seattle</a:t>
              </a:r>
            </a:p>
            <a:p>
              <a:pPr algn="ctr"/>
              <a:r>
                <a:rPr lang="en-US" sz="1600" strike="sngStrike" dirty="0">
                  <a:solidFill>
                    <a:srgbClr val="CC3399"/>
                  </a:solidFill>
                </a:rPr>
                <a:t>Ft. Lauderdale</a:t>
              </a:r>
            </a:p>
            <a:p>
              <a:pPr algn="ctr"/>
              <a:r>
                <a:rPr lang="en-US" sz="1600" strike="sngStrike" dirty="0">
                  <a:solidFill>
                    <a:srgbClr val="002060"/>
                  </a:solidFill>
                </a:rPr>
                <a:t>Los Angeles</a:t>
              </a:r>
            </a:p>
            <a:p>
              <a:pPr algn="ctr"/>
              <a:r>
                <a:rPr lang="en-US" sz="1600" strike="sngStrike" dirty="0">
                  <a:solidFill>
                    <a:srgbClr val="002060"/>
                  </a:solidFill>
                </a:rPr>
                <a:t>Boston</a:t>
              </a:r>
            </a:p>
          </p:txBody>
        </p:sp>
        <p:sp>
          <p:nvSpPr>
            <p:cNvPr id="17" name="Title 1">
              <a:extLst>
                <a:ext uri="{FF2B5EF4-FFF2-40B4-BE49-F238E27FC236}">
                  <a16:creationId xmlns:a16="http://schemas.microsoft.com/office/drawing/2014/main" id="{3527EC10-4721-4174-BD86-6473FBBA1683}"/>
                </a:ext>
              </a:extLst>
            </p:cNvPr>
            <p:cNvSpPr txBox="1">
              <a:spLocks/>
            </p:cNvSpPr>
            <p:nvPr/>
          </p:nvSpPr>
          <p:spPr>
            <a:xfrm>
              <a:off x="1049216" y="1130956"/>
              <a:ext cx="10058400" cy="42456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200" dirty="0"/>
                <a:t>(up to $400,000)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705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B3145-E01A-4C3E-A259-E02900467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33046"/>
            <a:ext cx="10058400" cy="1104314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Another Successful Year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E720-0112-4453-BF8E-7A10773C0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513" y="1974637"/>
            <a:ext cx="11424596" cy="604389"/>
          </a:xfrm>
        </p:spPr>
        <p:txBody>
          <a:bodyPr>
            <a:noAutofit/>
          </a:bodyPr>
          <a:lstStyle/>
          <a:p>
            <a:pPr marL="155448" lvl="1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800" dirty="0"/>
              <a:t>In 2017, the ESC-US Network recorded…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2BC83-5031-42F4-81AD-39E0E83EE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8</a:t>
            </a:fld>
            <a:endParaRPr lang="en-US"/>
          </a:p>
        </p:txBody>
      </p:sp>
      <p:pic>
        <p:nvPicPr>
          <p:cNvPr id="1040" name="Picture 16" descr="Image result for dollar sign icon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126" y="8242496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11441" y="2970746"/>
            <a:ext cx="1855627" cy="2410096"/>
            <a:chOff x="270609" y="3016911"/>
            <a:chExt cx="1855627" cy="2410096"/>
          </a:xfrm>
        </p:grpSpPr>
        <p:grpSp>
          <p:nvGrpSpPr>
            <p:cNvPr id="5" name="Group 4"/>
            <p:cNvGrpSpPr/>
            <p:nvPr/>
          </p:nvGrpSpPr>
          <p:grpSpPr>
            <a:xfrm>
              <a:off x="475144" y="3016911"/>
              <a:ext cx="1453657" cy="1436261"/>
              <a:chOff x="1066800" y="2790092"/>
              <a:chExt cx="1688120" cy="1688120"/>
            </a:xfrm>
          </p:grpSpPr>
          <p:pic>
            <p:nvPicPr>
              <p:cNvPr id="1026" name="Picture 2" descr="Image result for services ico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800" y="2790092"/>
                <a:ext cx="1688120" cy="1688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2" name="Picture 18" descr="Image result for dollar sign icon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5909" y="3165231"/>
                <a:ext cx="285874" cy="2858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270609" y="4657566"/>
              <a:ext cx="1855627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A50021"/>
                  </a:solidFill>
                </a:rPr>
                <a:t>$7.9 million </a:t>
              </a:r>
              <a:r>
                <a:rPr lang="en-US" sz="2000" b="1" dirty="0">
                  <a:solidFill>
                    <a:srgbClr val="246FBA"/>
                  </a:solidFill>
                </a:rPr>
                <a:t>in services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44168" y="2914281"/>
            <a:ext cx="1559169" cy="2476135"/>
            <a:chOff x="2311085" y="2981650"/>
            <a:chExt cx="1559169" cy="2476135"/>
          </a:xfrm>
        </p:grpSpPr>
        <p:pic>
          <p:nvPicPr>
            <p:cNvPr id="1028" name="Picture 4" descr="Image result for clients icon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2539" y="2981650"/>
              <a:ext cx="1436262" cy="143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2311085" y="4688344"/>
              <a:ext cx="1559169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A50021"/>
                  </a:solidFill>
                </a:rPr>
                <a:t>1,187</a:t>
              </a:r>
              <a:endParaRPr lang="en-US" sz="2000" b="1" dirty="0">
                <a:solidFill>
                  <a:srgbClr val="A50021"/>
                </a:solidFill>
              </a:endParaRPr>
            </a:p>
            <a:p>
              <a:pPr algn="ctr"/>
              <a:r>
                <a:rPr lang="en-US" sz="2000" b="1" dirty="0">
                  <a:solidFill>
                    <a:srgbClr val="246FBA"/>
                  </a:solidFill>
                </a:rPr>
                <a:t>clients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181820" y="2896696"/>
            <a:ext cx="1559169" cy="2487858"/>
            <a:chOff x="4288336" y="2969927"/>
            <a:chExt cx="1559169" cy="2487858"/>
          </a:xfrm>
        </p:grpSpPr>
        <p:pic>
          <p:nvPicPr>
            <p:cNvPr id="1030" name="Picture 6" descr="Image result for projects icon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9791" y="2969927"/>
              <a:ext cx="1436261" cy="143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4288336" y="4688344"/>
              <a:ext cx="1559169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A50021"/>
                  </a:solidFill>
                </a:rPr>
                <a:t>1,828 </a:t>
              </a:r>
              <a:r>
                <a:rPr lang="en-US" sz="2000" b="1" dirty="0">
                  <a:solidFill>
                    <a:srgbClr val="246FBA"/>
                  </a:solidFill>
                </a:rPr>
                <a:t>projects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941811" y="2749596"/>
            <a:ext cx="1963116" cy="2641382"/>
            <a:chOff x="6002216" y="2816403"/>
            <a:chExt cx="1963116" cy="2641382"/>
          </a:xfrm>
        </p:grpSpPr>
        <p:pic>
          <p:nvPicPr>
            <p:cNvPr id="1032" name="Picture 8" descr="Image result for consulting team icon"/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2216" y="2816403"/>
              <a:ext cx="1963116" cy="1963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6137030" y="4688344"/>
              <a:ext cx="1688459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A50021"/>
                  </a:solidFill>
                </a:rPr>
                <a:t>1,362 </a:t>
              </a:r>
              <a:r>
                <a:rPr lang="en-US" sz="2000" b="1" dirty="0">
                  <a:solidFill>
                    <a:srgbClr val="246FBA"/>
                  </a:solidFill>
                </a:rPr>
                <a:t>consultants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104819" y="2920142"/>
            <a:ext cx="1559169" cy="2464412"/>
            <a:chOff x="8147883" y="2993373"/>
            <a:chExt cx="1559169" cy="2464412"/>
          </a:xfrm>
        </p:grpSpPr>
        <p:pic>
          <p:nvPicPr>
            <p:cNvPr id="1038" name="Picture 14" descr="Image result for clock icon"/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4942" y="2993373"/>
              <a:ext cx="1445053" cy="1445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8147883" y="4688344"/>
              <a:ext cx="1559169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A50021"/>
                  </a:solidFill>
                </a:rPr>
                <a:t>45,251* </a:t>
              </a:r>
              <a:r>
                <a:rPr lang="en-US" sz="2000" b="1" dirty="0">
                  <a:solidFill>
                    <a:srgbClr val="246FBA"/>
                  </a:solidFill>
                </a:rPr>
                <a:t>hours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852158" y="2640225"/>
            <a:ext cx="2062706" cy="2742894"/>
            <a:chOff x="9869899" y="2714891"/>
            <a:chExt cx="2062706" cy="2742894"/>
          </a:xfrm>
        </p:grpSpPr>
        <p:pic>
          <p:nvPicPr>
            <p:cNvPr id="1044" name="Picture 20" descr="Related image"/>
            <p:cNvPicPr>
              <a:picLocks noChangeAspect="1" noChangeArrowheads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0458" y="2714891"/>
              <a:ext cx="1997342" cy="1997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9869899" y="4688344"/>
              <a:ext cx="2062706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A50021"/>
                  </a:solidFill>
                </a:rPr>
                <a:t>&gt;93% </a:t>
              </a:r>
            </a:p>
            <a:p>
              <a:pPr algn="ctr"/>
              <a:r>
                <a:rPr lang="en-US" sz="2000" b="1" dirty="0">
                  <a:solidFill>
                    <a:srgbClr val="246FBA"/>
                  </a:solidFill>
                </a:rPr>
                <a:t>positive ratings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93785" y="6459785"/>
            <a:ext cx="822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*Includes only hours served on client projects. Total with administrative/non-client hours was 55,199.</a:t>
            </a:r>
          </a:p>
        </p:txBody>
      </p:sp>
    </p:spTree>
    <p:extLst>
      <p:ext uri="{BB962C8B-B14F-4D97-AF65-F5344CB8AC3E}">
        <p14:creationId xmlns:p14="http://schemas.microsoft.com/office/powerpoint/2010/main" val="2785357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104413" y="1297743"/>
            <a:ext cx="8098220" cy="8792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Financial Data &amp; Resources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2880359"/>
            <a:ext cx="3200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"/>
          <p:cNvSpPr>
            <a:spLocks noGrp="1"/>
          </p:cNvSpPr>
          <p:nvPr>
            <p:ph type="body" sz="half" idx="2"/>
          </p:nvPr>
        </p:nvSpPr>
        <p:spPr>
          <a:xfrm>
            <a:off x="390524" y="3106616"/>
            <a:ext cx="3724276" cy="319858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Net Revenue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Revenue by Source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Expense Breakdown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In-kind Revenue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800600" y="597877"/>
            <a:ext cx="6492240" cy="584895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 Survey Overview &amp; Participants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 2017 Financial Data &amp; Resources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 Project Information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 Evaluation of Projects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 Consulting Corps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 Staffing &amp; Operations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 Internal (ESC-US) Data</a:t>
            </a:r>
          </a:p>
        </p:txBody>
      </p:sp>
    </p:spTree>
    <p:extLst>
      <p:ext uri="{BB962C8B-B14F-4D97-AF65-F5344CB8AC3E}">
        <p14:creationId xmlns:p14="http://schemas.microsoft.com/office/powerpoint/2010/main" val="299562050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DD01B8-816B-49B7-8C81-03AB51D87C54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26636</TotalTime>
  <Words>4576</Words>
  <Application>Microsoft Office PowerPoint</Application>
  <PresentationFormat>Widescreen</PresentationFormat>
  <Paragraphs>1448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Wingdings</vt:lpstr>
      <vt:lpstr>Retrospect</vt:lpstr>
      <vt:lpstr>ESC-US Affiliate Survey Report</vt:lpstr>
      <vt:lpstr>Overview &amp; Participants</vt:lpstr>
      <vt:lpstr>Survey Objectives</vt:lpstr>
      <vt:lpstr>Responding Affiliates</vt:lpstr>
      <vt:lpstr>PowerPoint Presentation</vt:lpstr>
      <vt:lpstr>Responding Affiliates by Size</vt:lpstr>
      <vt:lpstr>Responding Affiliates by Size</vt:lpstr>
      <vt:lpstr>Another Successful Year</vt:lpstr>
      <vt:lpstr>Financial Data &amp; Resources</vt:lpstr>
      <vt:lpstr>PowerPoint Presentation</vt:lpstr>
      <vt:lpstr>Revenue Source Breakdown</vt:lpstr>
      <vt:lpstr>PowerPoint Presentation</vt:lpstr>
      <vt:lpstr>Fees for Service Breakdown</vt:lpstr>
      <vt:lpstr>Consulting Market Rate ($/hr)</vt:lpstr>
      <vt:lpstr>Expense Breakdown (990 Categories)</vt:lpstr>
      <vt:lpstr>In-Kind Revenue (Value of Consultant Service Hours, if quantified)</vt:lpstr>
      <vt:lpstr>Project Information</vt:lpstr>
      <vt:lpstr>PowerPoint Presentation</vt:lpstr>
      <vt:lpstr>Types of Projects</vt:lpstr>
      <vt:lpstr>PowerPoint Presentation</vt:lpstr>
      <vt:lpstr>PowerPoint Presentation</vt:lpstr>
      <vt:lpstr>Average Fee per Client</vt:lpstr>
      <vt:lpstr>PowerPoint Presentation</vt:lpstr>
      <vt:lpstr>PowerPoint Presentation</vt:lpstr>
      <vt:lpstr>New Programs/Services in 2017</vt:lpstr>
      <vt:lpstr>Evaluation of Projects</vt:lpstr>
      <vt:lpstr>PowerPoint Presentation</vt:lpstr>
      <vt:lpstr>Evaluation Methods</vt:lpstr>
      <vt:lpstr>PowerPoint Presentation</vt:lpstr>
      <vt:lpstr>Consulting Corps</vt:lpstr>
      <vt:lpstr>Consulting Corps Members</vt:lpstr>
      <vt:lpstr>Consultant Experience &amp; Demographics</vt:lpstr>
      <vt:lpstr>Consultant Experience &amp; Demographics</vt:lpstr>
      <vt:lpstr>Consultant Training</vt:lpstr>
      <vt:lpstr>PowerPoint Presentation</vt:lpstr>
      <vt:lpstr>PowerPoint Presentation</vt:lpstr>
      <vt:lpstr>Staffing &amp; Operations</vt:lpstr>
      <vt:lpstr>Affiliate Staff Configurations</vt:lpstr>
      <vt:lpstr>Board Members</vt:lpstr>
      <vt:lpstr>Internal (ESC-US) Data</vt:lpstr>
      <vt:lpstr>Use and Benefit of Affiliate Network</vt:lpstr>
      <vt:lpstr>ESC-US Historical Data</vt:lpstr>
      <vt:lpstr>Considerations for Next Year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John Kriese</dc:creator>
  <cp:lastModifiedBy>Darlyne Koretos</cp:lastModifiedBy>
  <cp:revision>449</cp:revision>
  <cp:lastPrinted>2018-10-11T00:22:11Z</cp:lastPrinted>
  <dcterms:created xsi:type="dcterms:W3CDTF">2017-09-07T19:29:32Z</dcterms:created>
  <dcterms:modified xsi:type="dcterms:W3CDTF">2018-10-30T21:59:37Z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